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63" r:id="rId2"/>
    <p:sldId id="267" r:id="rId3"/>
    <p:sldId id="290" r:id="rId4"/>
    <p:sldId id="288" r:id="rId5"/>
    <p:sldId id="289" r:id="rId6"/>
    <p:sldId id="258" r:id="rId7"/>
    <p:sldId id="259" r:id="rId8"/>
    <p:sldId id="260" r:id="rId9"/>
    <p:sldId id="261" r:id="rId10"/>
    <p:sldId id="262" r:id="rId11"/>
    <p:sldId id="264" r:id="rId12"/>
    <p:sldId id="318" r:id="rId13"/>
    <p:sldId id="265" r:id="rId14"/>
    <p:sldId id="269" r:id="rId15"/>
    <p:sldId id="291" r:id="rId16"/>
    <p:sldId id="313" r:id="rId17"/>
    <p:sldId id="292" r:id="rId18"/>
    <p:sldId id="322" r:id="rId19"/>
    <p:sldId id="293" r:id="rId20"/>
    <p:sldId id="323" r:id="rId21"/>
    <p:sldId id="319" r:id="rId22"/>
    <p:sldId id="268" r:id="rId23"/>
    <p:sldId id="320" r:id="rId24"/>
    <p:sldId id="270" r:id="rId25"/>
    <p:sldId id="271" r:id="rId26"/>
    <p:sldId id="3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11D9E9-4F7A-4BFB-0D9D-C124645E4161}" name="Angela Künzler" initials="AK" userId="83b0854f7f97fd7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39D3B"/>
    <a:srgbClr val="FFF3E5"/>
    <a:srgbClr val="5A1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49" autoAdjust="0"/>
    <p:restoredTop sz="96327"/>
  </p:normalViewPr>
  <p:slideViewPr>
    <p:cSldViewPr snapToGrid="0">
      <p:cViewPr varScale="1">
        <p:scale>
          <a:sx n="81" d="100"/>
          <a:sy n="81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7-41B8-AD3B-ABA0EFA803D4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7-41B8-AD3B-ABA0EFA803D4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B7-41B8-AD3B-ABA0EFA803D4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B7-41B8-AD3B-ABA0EFA803D4}"/>
              </c:ext>
            </c:extLst>
          </c:dPt>
          <c:dLbls>
            <c:dLbl>
              <c:idx val="0"/>
              <c:layout>
                <c:manualLayout>
                  <c:x val="0.12294605526484741"/>
                  <c:y val="-5.2162000000000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852718707429029"/>
                      <c:h val="0.18029631493709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B7-41B8-AD3B-ABA0EFA803D4}"/>
                </c:ext>
              </c:extLst>
            </c:dLbl>
            <c:dLbl>
              <c:idx val="1"/>
              <c:layout>
                <c:manualLayout>
                  <c:x val="-0.122155"/>
                  <c:y val="0.153704000000000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B7-41B8-AD3B-ABA0EFA803D4}"/>
                </c:ext>
              </c:extLst>
            </c:dLbl>
            <c:dLbl>
              <c:idx val="2"/>
              <c:layout>
                <c:manualLayout>
                  <c:x val="-0.15108099999999999"/>
                  <c:y val="2.33319999999999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B7-41B8-AD3B-ABA0EFA803D4}"/>
                </c:ext>
              </c:extLst>
            </c:dLbl>
            <c:dLbl>
              <c:idx val="3"/>
              <c:layout>
                <c:manualLayout>
                  <c:x val="0.122554"/>
                  <c:y val="2.3255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9B7-41B8-AD3B-ABA0EFA80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Smartphone</c:v>
                </c:pt>
                <c:pt idx="1">
                  <c:v>Desktop</c:v>
                </c:pt>
                <c:pt idx="2">
                  <c:v>Unknown</c:v>
                </c:pt>
                <c:pt idx="3">
                  <c:v>Tablet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49212</c:v>
                </c:pt>
                <c:pt idx="1">
                  <c:v>4429</c:v>
                </c:pt>
                <c:pt idx="2">
                  <c:v>1472</c:v>
                </c:pt>
                <c:pt idx="3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B7-41B8-AD3B-ABA0EFA803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617769" y="1640090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Push Notifications</c:v>
                </c:pt>
                <c:pt idx="1">
                  <c:v>Medikamente</c:v>
                </c:pt>
                <c:pt idx="2">
                  <c:v>Literatur</c:v>
                </c:pt>
                <c:pt idx="3">
                  <c:v>Tools</c:v>
                </c:pt>
                <c:pt idx="4">
                  <c:v>Stadienkalkulatoren_Detail_Malignes_Melanom</c:v>
                </c:pt>
                <c:pt idx="5">
                  <c:v>Stadienkalkulatoren</c:v>
                </c:pt>
                <c:pt idx="6">
                  <c:v>Stadienkalkulatoren Sektion</c:v>
                </c:pt>
                <c:pt idx="7">
                  <c:v>Home</c:v>
                </c:pt>
                <c:pt idx="8">
                  <c:v>Leitlinien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4905</c:v>
                </c:pt>
                <c:pt idx="1">
                  <c:v>7460</c:v>
                </c:pt>
                <c:pt idx="2">
                  <c:v>9302</c:v>
                </c:pt>
                <c:pt idx="3">
                  <c:v>10399</c:v>
                </c:pt>
                <c:pt idx="4">
                  <c:v>13008</c:v>
                </c:pt>
                <c:pt idx="5">
                  <c:v>16287</c:v>
                </c:pt>
                <c:pt idx="6">
                  <c:v>32082</c:v>
                </c:pt>
                <c:pt idx="7">
                  <c:v>33649</c:v>
                </c:pt>
                <c:pt idx="8">
                  <c:v>37222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B-4AC4-B39D-CC3D5BA2AD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4290432" y="1925872"/>
      <a:ext cx="4823835" cy="325006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Hoja1!$A$2:$A$21</c:f>
              <c:strCache>
                <c:ptCount val="20"/>
                <c:pt idx="0">
                  <c:v>programm-10-netzwerktreffen-2024-en…</c:v>
                </c:pt>
                <c:pt idx="1">
                  <c:v>malignes-melanom.pdf</c:v>
                </c:pt>
                <c:pt idx="2">
                  <c:v>jatt-2024-programmflyer.pdf</c:v>
                </c:pt>
                <c:pt idx="3">
                  <c:v>leitlinien-2.pdf</c:v>
                </c:pt>
                <c:pt idx="4">
                  <c:v>s1-talgdrüsenkarzinom.pdf</c:v>
                </c:pt>
                <c:pt idx="5">
                  <c:v>kittekaschenkarte-nw.pdf</c:v>
                </c:pt>
                <c:pt idx="6">
                  <c:v>nachsorge-auf-einen-blick.pdf</c:v>
                </c:pt>
                <c:pt idx="7">
                  <c:v>leitlinie-13.pdf</c:v>
                </c:pt>
                <c:pt idx="8">
                  <c:v>blastische-plasmazytoide-dendritishe-…</c:v>
                </c:pt>
                <c:pt idx="9">
                  <c:v>sm-onkopedia-update-2025.pdf</c:v>
                </c:pt>
                <c:pt idx="10">
                  <c:v>2023-04-bms-slide-deck-sicherer-umfrage</c:v>
                </c:pt>
                <c:pt idx="11">
                  <c:v>dermato-onkologie-update-2025.pdf</c:v>
                </c:pt>
                <c:pt idx="12">
                  <c:v>leitlinien-3.pdf</c:v>
                </c:pt>
                <c:pt idx="13">
                  <c:v>3-dermato-onkologie-update-stand-01102025.pdf</c:v>
                </c:pt>
                <c:pt idx="14">
                  <c:v>le-s3-ak.pdf</c:v>
                </c:pt>
                <c:pt idx="15">
                  <c:v>leitlinien-1.pdf</c:v>
                </c:pt>
                <c:pt idx="16">
                  <c:v>hautkrebs-update-2025-save-the-dates.pdf</c:v>
                </c:pt>
                <c:pt idx="17">
                  <c:v>oncopulse-leitlinien-table.pdf</c:v>
                </c:pt>
                <c:pt idx="18">
                  <c:v>oncopulse-leitlinien-tables-2pages.pdf</c:v>
                </c:pt>
                <c:pt idx="19">
                  <c:v>Others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15</c:v>
                </c:pt>
                <c:pt idx="8">
                  <c:v>17</c:v>
                </c:pt>
                <c:pt idx="9">
                  <c:v>18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35</c:v>
                </c:pt>
                <c:pt idx="17">
                  <c:v>38</c:v>
                </c:pt>
                <c:pt idx="18">
                  <c:v>57</c:v>
                </c:pt>
                <c:pt idx="19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9-4511-B709-1B6517E6AE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4290432" y="1925872"/>
      <a:ext cx="4823835" cy="325006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Search Engines / diclofenac-hyaluronsäure gel</c:v>
                </c:pt>
                <c:pt idx="1">
                  <c:v>Campaigns / chatgpt.com</c:v>
                </c:pt>
                <c:pt idx="2">
                  <c:v>Search Engines / klisry salbe morgens</c:v>
                </c:pt>
                <c:pt idx="3">
                  <c:v>Search Engines / diclofenac-hyaluronsäure gel kaufen</c:v>
                </c:pt>
                <c:pt idx="4">
                  <c:v>Seach Engines / oncotobee</c:v>
                </c:pt>
                <c:pt idx="5">
                  <c:v>Websites / www.ado-homepage.de</c:v>
                </c:pt>
                <c:pt idx="6">
                  <c:v>Website / login.doccheck.com</c:v>
                </c:pt>
                <c:pt idx="7">
                  <c:v>Websites / com.android.vending</c:v>
                </c:pt>
                <c:pt idx="8">
                  <c:v>Direct Entry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34</c:v>
                </c:pt>
                <c:pt idx="1">
                  <c:v>36</c:v>
                </c:pt>
                <c:pt idx="2">
                  <c:v>37</c:v>
                </c:pt>
                <c:pt idx="3">
                  <c:v>46</c:v>
                </c:pt>
                <c:pt idx="4">
                  <c:v>88</c:v>
                </c:pt>
                <c:pt idx="5">
                  <c:v>121</c:v>
                </c:pt>
                <c:pt idx="6">
                  <c:v>303</c:v>
                </c:pt>
                <c:pt idx="7">
                  <c:v>1449</c:v>
                </c:pt>
                <c:pt idx="8">
                  <c:v>52011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B-4C67-8D04-0588850FE0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4290432" y="1925872"/>
      <a:ext cx="4823835" cy="325006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www.ado-auftakttagung.de</c:v>
                </c:pt>
                <c:pt idx="1">
                  <c:v>audo.media</c:v>
                </c:pt>
                <c:pt idx="2">
                  <c:v>www.medkom-akademie.com</c:v>
                </c:pt>
                <c:pt idx="3">
                  <c:v>www.evidencio.com</c:v>
                </c:pt>
                <c:pt idx="4">
                  <c:v>netzwertreffen-hautkrebszentren.de</c:v>
                </c:pt>
                <c:pt idx="5">
                  <c:v>www.ado-homepage.de</c:v>
                </c:pt>
                <c:pt idx="6">
                  <c:v>streamed-up.com</c:v>
                </c:pt>
                <c:pt idx="7">
                  <c:v>ado-kongress.de</c:v>
                </c:pt>
                <c:pt idx="8">
                  <c:v>play.google.com</c:v>
                </c:pt>
                <c:pt idx="9">
                  <c:v>www.doctorflix.de</c:v>
                </c:pt>
                <c:pt idx="10">
                  <c:v>apps.apple.com</c:v>
                </c:pt>
                <c:pt idx="11">
                  <c:v>www.oncopulse.de</c:v>
                </c:pt>
                <c:pt idx="12">
                  <c:v>ado-homepage.de</c:v>
                </c:pt>
                <c:pt idx="13">
                  <c:v>www.dermatooncology.de</c:v>
                </c:pt>
                <c:pt idx="14">
                  <c:v>Stadienkalkulatoren &amp; Tools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12</c:v>
                </c:pt>
                <c:pt idx="1">
                  <c:v>12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16</c:v>
                </c:pt>
                <c:pt idx="6">
                  <c:v>18</c:v>
                </c:pt>
                <c:pt idx="7">
                  <c:v>33</c:v>
                </c:pt>
                <c:pt idx="8">
                  <c:v>34</c:v>
                </c:pt>
                <c:pt idx="9">
                  <c:v>36</c:v>
                </c:pt>
                <c:pt idx="10">
                  <c:v>48</c:v>
                </c:pt>
                <c:pt idx="11">
                  <c:v>52</c:v>
                </c:pt>
                <c:pt idx="12">
                  <c:v>58</c:v>
                </c:pt>
                <c:pt idx="13">
                  <c:v>374</c:v>
                </c:pt>
                <c:pt idx="14">
                  <c:v>1158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0-45D2-BD2A-ADCB06E467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Downloads</c:v>
                </c:pt>
              </c:strCache>
            </c:strRef>
          </c:tx>
          <c:spPr>
            <a:prstGeom prst="rect">
              <a:avLst/>
            </a:prstGeom>
            <a:solidFill>
              <a:srgbClr val="FF9933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09-40A9-A919-6D4699F8F9E8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09-40A9-A919-6D4699F8F9E8}"/>
              </c:ext>
            </c:extLst>
          </c:dPt>
          <c:dLbls>
            <c:dLbl>
              <c:idx val="0"/>
              <c:layout>
                <c:manualLayout>
                  <c:x val="-0.14019000000000001"/>
                  <c:y val="-0.209897"/>
                </c:manualLayout>
              </c:layout>
              <c:tx>
                <c:rich>
                  <a:bodyPr/>
                  <a:lstStyle/>
                  <a:p>
                    <a:fld id="{64789857-4E50-4E4B-BECD-4B3E016816BC}" type="PERCENTAGE">
                      <a:rPr lang="en-US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09-40A9-A919-6D4699F8F9E8}"/>
                </c:ext>
              </c:extLst>
            </c:dLbl>
            <c:dLbl>
              <c:idx val="1"/>
              <c:layout>
                <c:manualLayout>
                  <c:x val="0.10623299999999999"/>
                  <c:y val="0.19211"/>
                </c:manualLayout>
              </c:layout>
              <c:tx>
                <c:rich>
                  <a:bodyPr/>
                  <a:lstStyle/>
                  <a:p>
                    <a:fld id="{C2CA7BC9-6569-4DC5-A73F-C531B2BF6BE6}" type="PERCENTAGE">
                      <a:rPr lang="en-US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09-40A9-A919-6D4699F8F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Open Sans Light"/>
                    <a:ea typeface="Open Sans Light"/>
                    <a:cs typeface="Open Sans Light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2486</c:v>
                </c:pt>
                <c:pt idx="1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09-40A9-A919-6D4699F8F9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ea typeface="Open Sans Light"/>
              <a:cs typeface="Open Sans Light"/>
            </a:defRPr>
          </a:pPr>
          <a:endParaRPr lang="en-US"/>
        </a:p>
      </c:txPr>
    </c:legend>
    <c:plotVisOnly val="1"/>
    <c:dispBlanksAs val="gap"/>
    <c:showDLblsOverMax val="0"/>
  </c:chart>
  <c:spPr>
    <a:xfrm>
      <a:off x="2759969" y="1521163"/>
      <a:ext cx="5738070" cy="405538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>
          <a:latin typeface="Open Sans Light"/>
          <a:ea typeface="Open Sans Light"/>
          <a:cs typeface="Open Sans Light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Hoja1!$A$2:$A$21</c:f>
              <c:strCache>
                <c:ptCount val="20"/>
                <c:pt idx="0">
                  <c:v>login_action_autologin_doccheck</c:v>
                </c:pt>
                <c:pt idx="1">
                  <c:v>calculator_section_event_result</c:v>
                </c:pt>
                <c:pt idx="2">
                  <c:v>login_general_succesful</c:v>
                </c:pt>
                <c:pt idx="3">
                  <c:v>feedback_action_file</c:v>
                </c:pt>
                <c:pt idx="4">
                  <c:v>login_action_doccheck</c:v>
                </c:pt>
                <c:pt idx="5">
                  <c:v>slide_kits_literature_detail_action_article</c:v>
                </c:pt>
                <c:pt idx="6">
                  <c:v>fortbildungeneCME_action_videoselected</c:v>
                </c:pt>
                <c:pt idx="7">
                  <c:v>slide_kits_literature_detail_action_detail</c:v>
                </c:pt>
                <c:pt idx="8">
                  <c:v>start_action_notification</c:v>
                </c:pt>
                <c:pt idx="9">
                  <c:v>login_action_login</c:v>
                </c:pt>
                <c:pt idx="10">
                  <c:v>start_action_feedback</c:v>
                </c:pt>
                <c:pt idx="11">
                  <c:v>calculator_section_event_detail</c:v>
                </c:pt>
                <c:pt idx="12">
                  <c:v>ADOEvents_event</c:v>
                </c:pt>
                <c:pt idx="13">
                  <c:v>medikamente_action_drug</c:v>
                </c:pt>
                <c:pt idx="14">
                  <c:v>tools_action_tooldetail</c:v>
                </c:pt>
                <c:pt idx="15">
                  <c:v>start_action_home</c:v>
                </c:pt>
                <c:pt idx="16">
                  <c:v>calculator_event</c:v>
                </c:pt>
                <c:pt idx="17">
                  <c:v>leilinien_action_detail</c:v>
                </c:pt>
                <c:pt idx="18">
                  <c:v>calculator_section_event</c:v>
                </c:pt>
                <c:pt idx="19">
                  <c:v>home_action_option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878</c:v>
                </c:pt>
                <c:pt idx="1">
                  <c:v>957</c:v>
                </c:pt>
                <c:pt idx="2">
                  <c:v>1180</c:v>
                </c:pt>
                <c:pt idx="3">
                  <c:v>1197</c:v>
                </c:pt>
                <c:pt idx="4">
                  <c:v>1238</c:v>
                </c:pt>
                <c:pt idx="5">
                  <c:v>1404</c:v>
                </c:pt>
                <c:pt idx="6">
                  <c:v>1658</c:v>
                </c:pt>
                <c:pt idx="7">
                  <c:v>1862</c:v>
                </c:pt>
                <c:pt idx="8">
                  <c:v>2061</c:v>
                </c:pt>
                <c:pt idx="9">
                  <c:v>2578</c:v>
                </c:pt>
                <c:pt idx="10">
                  <c:v>2624</c:v>
                </c:pt>
                <c:pt idx="11">
                  <c:v>2776</c:v>
                </c:pt>
                <c:pt idx="12">
                  <c:v>3754</c:v>
                </c:pt>
                <c:pt idx="13">
                  <c:v>3963</c:v>
                </c:pt>
                <c:pt idx="14">
                  <c:v>4609</c:v>
                </c:pt>
                <c:pt idx="15">
                  <c:v>5391</c:v>
                </c:pt>
                <c:pt idx="16">
                  <c:v>12927</c:v>
                </c:pt>
                <c:pt idx="17">
                  <c:v>17217</c:v>
                </c:pt>
                <c:pt idx="18">
                  <c:v>26433</c:v>
                </c:pt>
                <c:pt idx="19">
                  <c:v>29704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D-4923-BDA1-BDCDA58D882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AE-44FD-ACE7-92D4430523B6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AE-44FD-ACE7-92D4430523B6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AE-44FD-ACE7-92D4430523B6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AE-44FD-ACE7-92D4430523B6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AE-44FD-ACE7-92D4430523B6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AE-44FD-ACE7-92D4430523B6}"/>
              </c:ext>
            </c:extLst>
          </c:dPt>
          <c:dLbls>
            <c:dLbl>
              <c:idx val="0"/>
              <c:layout>
                <c:manualLayout>
                  <c:x val="6.9669828344239806E-2"/>
                  <c:y val="-8.53840000000000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E14476-84D9-4BC3-9194-5BE5850CAF3E}" type="CATEGORYNAM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2E7E0FD7-FB40-4AB0-8BF2-70730D88A4D0}" type="VALU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/>
                      <a:t>; </a:t>
                    </a:r>
                    <a:fld id="{00C10908-4462-4CBC-AC5A-3BFEC7E2FFCA}" type="PERCENTAG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430397654638736"/>
                      <c:h val="0.180296314937099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AE-44FD-ACE7-92D4430523B6}"/>
                </c:ext>
              </c:extLst>
            </c:dLbl>
            <c:dLbl>
              <c:idx val="1"/>
              <c:layout>
                <c:manualLayout>
                  <c:x val="-1.1828999999999999E-2"/>
                  <c:y val="5.40370000000000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AE-44FD-ACE7-92D4430523B6}"/>
                </c:ext>
              </c:extLst>
            </c:dLbl>
            <c:dLbl>
              <c:idx val="2"/>
              <c:layout>
                <c:manualLayout>
                  <c:x val="-9.1928999999999997E-2"/>
                  <c:y val="5.65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AE-44FD-ACE7-92D4430523B6}"/>
                </c:ext>
              </c:extLst>
            </c:dLbl>
            <c:dLbl>
              <c:idx val="3"/>
              <c:layout>
                <c:manualLayout>
                  <c:x val="-7.0324815993332443E-2"/>
                  <c:y val="3.32199999999999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271227848892372"/>
                      <c:h val="0.12351975289038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5AE-44FD-ACE7-92D4430523B6}"/>
                </c:ext>
              </c:extLst>
            </c:dLbl>
            <c:dLbl>
              <c:idx val="4"/>
              <c:layout>
                <c:manualLayout>
                  <c:x val="7.1459999999999996E-2"/>
                  <c:y val="-7.060999999999999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AE-44FD-ACE7-92D4430523B6}"/>
                </c:ext>
              </c:extLst>
            </c:dLbl>
            <c:dLbl>
              <c:idx val="5"/>
              <c:layout>
                <c:manualLayout>
                  <c:x val="0.27501999999999999"/>
                  <c:y val="2.69919999999999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AE-44FD-ACE7-92D443052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Hoja1!$A$2:$A$7</c:f>
              <c:strCache>
                <c:ptCount val="6"/>
                <c:pt idx="0">
                  <c:v>iOS</c:v>
                </c:pt>
                <c:pt idx="1">
                  <c:v>Android</c:v>
                </c:pt>
                <c:pt idx="2">
                  <c:v>Windows</c:v>
                </c:pt>
                <c:pt idx="3">
                  <c:v>Mac</c:v>
                </c:pt>
                <c:pt idx="4">
                  <c:v>GNU/Linux</c:v>
                </c:pt>
                <c:pt idx="5">
                  <c:v>Chrome 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43735</c:v>
                </c:pt>
                <c:pt idx="1">
                  <c:v>7383</c:v>
                </c:pt>
                <c:pt idx="2">
                  <c:v>2882</c:v>
                </c:pt>
                <c:pt idx="3">
                  <c:v>1407</c:v>
                </c:pt>
                <c:pt idx="4">
                  <c:v>140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AE-44FD-ACE7-92D4430523B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7025543" y="1764485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61-40A5-BD2B-BD4A586AC586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61-40A5-BD2B-BD4A586AC586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9304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61-40A5-BD2B-BD4A586AC586}"/>
              </c:ext>
            </c:extLst>
          </c:dPt>
          <c:dLbls>
            <c:dLbl>
              <c:idx val="0"/>
              <c:layout>
                <c:manualLayout>
                  <c:x val="8.35481599333243E-3"/>
                  <c:y val="3.0893999999999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97670853126034"/>
                      <c:h val="0.18029631493709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B61-40A5-BD2B-BD4A586AC586}"/>
                </c:ext>
              </c:extLst>
            </c:dLbl>
            <c:dLbl>
              <c:idx val="1"/>
              <c:layout>
                <c:manualLayout>
                  <c:x val="1.2702E-2"/>
                  <c:y val="-2.90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61-40A5-BD2B-BD4A586AC586}"/>
                </c:ext>
              </c:extLst>
            </c:dLbl>
            <c:dLbl>
              <c:idx val="2"/>
              <c:layout>
                <c:manualLayout>
                  <c:x val="-1.3432196357574949E-2"/>
                  <c:y val="6.643999999999999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81774588510683"/>
                      <c:h val="0.12351975289038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B61-40A5-BD2B-BD4A586AC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Smartphone</c:v>
                </c:pt>
                <c:pt idx="1">
                  <c:v>Desktop</c:v>
                </c:pt>
                <c:pt idx="2">
                  <c:v>Tablet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1761</c:v>
                </c:pt>
                <c:pt idx="1">
                  <c:v>4315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61-40A5-BD2B-BD4A586AC58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766140" y="1640089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98-46F5-A99F-92E0815061ED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98-46F5-A99F-92E0815061ED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98-46F5-A99F-92E0815061ED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98-46F5-A99F-92E0815061ED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rgbClr val="9304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98-46F5-A99F-92E0815061ED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98-46F5-A99F-92E0815061ED}"/>
              </c:ext>
            </c:extLst>
          </c:dPt>
          <c:dLbls>
            <c:dLbl>
              <c:idx val="0"/>
              <c:layout>
                <c:manualLayout>
                  <c:x val="1.7181999999999999E-2"/>
                  <c:y val="4.73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E5B228-A86E-4A94-9453-C99BD583E6A1}" type="CATEGORYNAM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6766375F-1719-4B22-9ADB-78CAB52B9ABD}" type="VALU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/>
                      <a:t>; </a:t>
                    </a:r>
                    <a:fld id="{838507E8-FB09-4FCD-B1EA-2A4F019A9E10}" type="PERCENTAG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98-46F5-A99F-92E0815061ED}"/>
                </c:ext>
              </c:extLst>
            </c:dLbl>
            <c:dLbl>
              <c:idx val="1"/>
              <c:layout>
                <c:manualLayout>
                  <c:x val="8.2819999999999994E-3"/>
                  <c:y val="1.41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98-46F5-A99F-92E0815061ED}"/>
                </c:ext>
              </c:extLst>
            </c:dLbl>
            <c:dLbl>
              <c:idx val="2"/>
              <c:layout>
                <c:manualLayout>
                  <c:x val="-0.24096300000000001"/>
                  <c:y val="-8.30550000000000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98-46F5-A99F-92E0815061ED}"/>
                </c:ext>
              </c:extLst>
            </c:dLbl>
            <c:dLbl>
              <c:idx val="3"/>
              <c:layout>
                <c:manualLayout>
                  <c:x val="-7.7099999999999998E-4"/>
                  <c:y val="2.32550000000000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A6087D-AE2C-4C52-AC28-8F7AC782911A}" type="CATEGORYNAM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82059170-8029-4A20-BE69-A6485755B890}" type="VALU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/>
                      <a:t>; </a:t>
                    </a:r>
                    <a:fld id="{DC439D7C-EB64-4494-B5C0-DAF264B94289}" type="PERCENTAG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98-46F5-A99F-92E0815061ED}"/>
                </c:ext>
              </c:extLst>
            </c:dLbl>
            <c:dLbl>
              <c:idx val="4"/>
              <c:layout>
                <c:manualLayout>
                  <c:x val="-5.0650000000000001E-2"/>
                  <c:y val="9.549999999999999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98-46F5-A99F-92E0815061ED}"/>
                </c:ext>
              </c:extLst>
            </c:dLbl>
            <c:dLbl>
              <c:idx val="5"/>
              <c:layout>
                <c:manualLayout>
                  <c:x val="0.11933563198666484"/>
                  <c:y val="-1.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6806538725951"/>
                      <c:h val="0.12351975289038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398-46F5-A99F-92E0815061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Hoja1!$A$2:$A$7</c:f>
              <c:strCache>
                <c:ptCount val="6"/>
                <c:pt idx="0">
                  <c:v>iOS</c:v>
                </c:pt>
                <c:pt idx="1">
                  <c:v>Android</c:v>
                </c:pt>
                <c:pt idx="2">
                  <c:v>Windows</c:v>
                </c:pt>
                <c:pt idx="3">
                  <c:v>Mac</c:v>
                </c:pt>
                <c:pt idx="4">
                  <c:v>GNU/Linux</c:v>
                </c:pt>
                <c:pt idx="5">
                  <c:v>Chrome 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1279</c:v>
                </c:pt>
                <c:pt idx="1">
                  <c:v>535</c:v>
                </c:pt>
                <c:pt idx="2">
                  <c:v>2840</c:v>
                </c:pt>
                <c:pt idx="3">
                  <c:v>1338</c:v>
                </c:pt>
                <c:pt idx="4">
                  <c:v>137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98-46F5-A99F-92E0815061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6849679" y="1780198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41599999999998"/>
          <c:y val="0.13891100000000001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F-47E8-8C21-66A01F5B3DAE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F-47E8-8C21-66A01F5B3DAE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8F-47E8-8C21-66A01F5B3DAE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8F-47E8-8C21-66A01F5B3DAE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8F-47E8-8C21-66A01F5B3DAE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8F-47E8-8C21-66A01F5B3DAE}"/>
              </c:ext>
            </c:extLst>
          </c:dPt>
          <c:dLbls>
            <c:dLbl>
              <c:idx val="0"/>
              <c:layout>
                <c:manualLayout>
                  <c:x val="0.13740391417211989"/>
                  <c:y val="-5.54840000000000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8B6DB0-ABEA-4FCD-BF0B-70644F0B036F}" type="CATEGORYNAM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/>
                      <a:t>; </a:t>
                    </a:r>
                    <a:br>
                      <a:rPr lang="en-US" dirty="0"/>
                    </a:br>
                    <a:fld id="{EB26CF5F-EE92-4D3B-BAC1-FB55048CC017}" type="VALU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dirty="0"/>
                      <a:t>; </a:t>
                    </a:r>
                    <a:fld id="{E4974CFB-3F63-4665-8857-1E3A224F45C5}" type="PERCENTAG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990014820214755"/>
                      <c:h val="0.180296314937099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8F-47E8-8C21-66A01F5B3DAE}"/>
                </c:ext>
              </c:extLst>
            </c:dLbl>
            <c:dLbl>
              <c:idx val="1"/>
              <c:layout>
                <c:manualLayout>
                  <c:x val="-6.1960000000000001E-2"/>
                  <c:y val="0.1403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8F-47E8-8C21-66A01F5B3DAE}"/>
                </c:ext>
              </c:extLst>
            </c:dLbl>
            <c:dLbl>
              <c:idx val="2"/>
              <c:layout>
                <c:manualLayout>
                  <c:x val="-0.12621099999999999"/>
                  <c:y val="3.66210000000000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8F-47E8-8C21-66A01F5B3DAE}"/>
                </c:ext>
              </c:extLst>
            </c:dLbl>
            <c:dLbl>
              <c:idx val="3"/>
              <c:layout>
                <c:manualLayout>
                  <c:x val="1.154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68F-47E8-8C21-66A01F5B3DAE}"/>
                </c:ext>
              </c:extLst>
            </c:dLbl>
            <c:dLbl>
              <c:idx val="4"/>
              <c:layout>
                <c:manualLayout>
                  <c:x val="0.11842900000000001"/>
                  <c:y val="5.121999999999999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8F-47E8-8C21-66A01F5B3DAE}"/>
                </c:ext>
              </c:extLst>
            </c:dLbl>
            <c:dLbl>
              <c:idx val="5"/>
              <c:layout>
                <c:manualLayout>
                  <c:x val="0.23849999999999999"/>
                  <c:y val="3.35179999999999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8F-47E8-8C21-66A01F5B3D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Hoja1!$A$2:$A$7</c:f>
              <c:strCache>
                <c:ptCount val="6"/>
                <c:pt idx="0">
                  <c:v>Apple</c:v>
                </c:pt>
                <c:pt idx="1">
                  <c:v>Samsung</c:v>
                </c:pt>
                <c:pt idx="2">
                  <c:v>Unknown</c:v>
                </c:pt>
                <c:pt idx="3">
                  <c:v>Google</c:v>
                </c:pt>
                <c:pt idx="4">
                  <c:v>Huawei</c:v>
                </c:pt>
                <c:pt idx="5">
                  <c:v>Others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41603</c:v>
                </c:pt>
                <c:pt idx="1">
                  <c:v>2360</c:v>
                </c:pt>
                <c:pt idx="2">
                  <c:v>1440</c:v>
                </c:pt>
                <c:pt idx="3">
                  <c:v>1043</c:v>
                </c:pt>
                <c:pt idx="4">
                  <c:v>419</c:v>
                </c:pt>
                <c:pt idx="5">
                  <c:v>1174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8F-47E8-8C21-66A01F5B3DA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494738" y="1665519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59-4022-A225-36C488C06AA8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59-4022-A225-36C488C06AA8}"/>
              </c:ext>
            </c:extLst>
          </c:dPt>
          <c:dLbls>
            <c:dLbl>
              <c:idx val="0"/>
              <c:layout>
                <c:manualLayout>
                  <c:x val="7.3573263973329736E-2"/>
                  <c:y val="-8.97300000000001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8ECE5A-5402-4513-8036-3D3D84ACDF4E}" type="CATEGORYNAM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DF467B9D-2CF1-40F3-BB17-2E7A7A64DEB7}" type="VALU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/>
                      <a:t>; </a:t>
                    </a:r>
                    <a:fld id="{CCABEB28-8828-4389-8EF0-F545C7F55608}" type="PERCENTAG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760684780456721"/>
                      <c:h val="0.180296314937099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59-4022-A225-36C488C06AA8}"/>
                </c:ext>
              </c:extLst>
            </c:dLbl>
            <c:dLbl>
              <c:idx val="1"/>
              <c:layout>
                <c:manualLayout>
                  <c:x val="-3.9490000000000003E-3"/>
                  <c:y val="-5.82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59-4022-A225-36C488C06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41603</c:v>
                </c:pt>
                <c:pt idx="1">
                  <c:v>6440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59-4022-A225-36C488C06A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6849680" y="1665519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01-4150-A34E-48ED8DC939C6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01-4150-A34E-48ED8DC939C6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01-4150-A34E-48ED8DC939C6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01-4150-A34E-48ED8DC939C6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rgbClr val="9304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01-4150-A34E-48ED8DC939C6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rgbClr val="9304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01-4150-A34E-48ED8DC939C6}"/>
              </c:ext>
            </c:extLst>
          </c:dPt>
          <c:dPt>
            <c:idx val="6"/>
            <c:bubble3D val="0"/>
            <c:spPr>
              <a:prstGeom prst="rect">
                <a:avLst/>
              </a:prstGeom>
              <a:solidFill>
                <a:srgbClr val="9304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01-4150-A34E-48ED8DC939C6}"/>
              </c:ext>
            </c:extLst>
          </c:dPt>
          <c:dLbls>
            <c:dLbl>
              <c:idx val="0"/>
              <c:layout>
                <c:manualLayout>
                  <c:x val="3.7365000000000002E-2"/>
                  <c:y val="-4.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201-4150-A34E-48ED8DC939C6}"/>
                </c:ext>
              </c:extLst>
            </c:dLbl>
            <c:dLbl>
              <c:idx val="1"/>
              <c:layout>
                <c:manualLayout>
                  <c:x val="-2.6556746917703704E-2"/>
                  <c:y val="0.15053190776981942"/>
                </c:manualLayout>
              </c:layout>
              <c:tx>
                <c:rich>
                  <a:bodyPr/>
                  <a:lstStyle/>
                  <a:p>
                    <a:fld id="{FCF8C923-1581-475D-9D6F-6E764B4985D8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EDC3EE04-37BF-44AB-A10A-A538FF26119B}" type="VALUE">
                      <a:rPr lang="en-US"/>
                      <a:pPr/>
                      <a:t>[VALOR]</a:t>
                    </a:fld>
                    <a:r>
                      <a:rPr lang="en-US"/>
                      <a:t>; </a:t>
                    </a:r>
                    <a:fld id="{B576E9A0-1874-4E90-9F65-558DE54D5D14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552873275945231"/>
                      <c:h val="0.148881684651099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01-4150-A34E-48ED8DC939C6}"/>
                </c:ext>
              </c:extLst>
            </c:dLbl>
            <c:dLbl>
              <c:idx val="2"/>
              <c:layout>
                <c:manualLayout>
                  <c:x val="-0.1773007347596629"/>
                  <c:y val="0.157959999999999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47828605522123"/>
                      <c:h val="0.101997807910961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01-4150-A34E-48ED8DC939C6}"/>
                </c:ext>
              </c:extLst>
            </c:dLbl>
            <c:dLbl>
              <c:idx val="3"/>
              <c:layout>
                <c:manualLayout>
                  <c:x val="-0.18549099999999999"/>
                  <c:y val="9.3853000000000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201-4150-A34E-48ED8DC939C6}"/>
                </c:ext>
              </c:extLst>
            </c:dLbl>
            <c:dLbl>
              <c:idx val="4"/>
              <c:layout>
                <c:manualLayout>
                  <c:x val="-0.24587100000000001"/>
                  <c:y val="-6.0893000000000003E-2"/>
                </c:manualLayout>
              </c:layout>
              <c:tx>
                <c:rich>
                  <a:bodyPr/>
                  <a:lstStyle/>
                  <a:p>
                    <a:fld id="{B64D766A-835F-40BB-9CD4-F26264C15558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</a:p>
                  <a:p>
                    <a:fld id="{A04FF830-B178-45EB-8D59-CC4E2A1CA70F}" type="VALUE">
                      <a:rPr lang="en-US"/>
                      <a:pPr/>
                      <a:t>[VALOR]</a:t>
                    </a:fld>
                    <a:r>
                      <a:rPr lang="en-US"/>
                      <a:t>; </a:t>
                    </a:r>
                    <a:fld id="{854CED34-0919-4655-95D5-4CCD6639704C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201-4150-A34E-48ED8DC939C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3FA7CB6-2EA8-4B8F-BFEC-3D2A379F8834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</a:p>
                  <a:p>
                    <a:fld id="{7CD507D3-18CB-4E2A-AD18-E4315E754B71}" type="VALUE">
                      <a:rPr lang="en-US"/>
                      <a:pPr/>
                      <a:t>[VALOR]</a:t>
                    </a:fld>
                    <a:r>
                      <a:rPr lang="en-US"/>
                      <a:t>; </a:t>
                    </a:r>
                    <a:fld id="{8CA88249-C781-4D26-BB1D-D6CC54C96CA2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201-4150-A34E-48ED8DC939C6}"/>
                </c:ext>
              </c:extLst>
            </c:dLbl>
            <c:dLbl>
              <c:idx val="6"/>
              <c:layout>
                <c:manualLayout>
                  <c:x val="0.18804899999999999"/>
                  <c:y val="2.51219999999999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01-4150-A34E-48ED8DC93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Hoja1!$A$2:$A$8</c:f>
              <c:strCache>
                <c:ptCount val="7"/>
                <c:pt idx="0">
                  <c:v>Mobile Safari</c:v>
                </c:pt>
                <c:pt idx="1">
                  <c:v>Android Browser</c:v>
                </c:pt>
                <c:pt idx="2">
                  <c:v>Chrome</c:v>
                </c:pt>
                <c:pt idx="3">
                  <c:v>Microsoft Edge</c:v>
                </c:pt>
                <c:pt idx="4">
                  <c:v>Safari</c:v>
                </c:pt>
                <c:pt idx="5">
                  <c:v>Firefox</c:v>
                </c:pt>
                <c:pt idx="6">
                  <c:v>Chrome Mobile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43587</c:v>
                </c:pt>
                <c:pt idx="1">
                  <c:v>6841</c:v>
                </c:pt>
                <c:pt idx="2">
                  <c:v>1995</c:v>
                </c:pt>
                <c:pt idx="3">
                  <c:v>1010</c:v>
                </c:pt>
                <c:pt idx="4">
                  <c:v>820</c:v>
                </c:pt>
                <c:pt idx="5">
                  <c:v>633</c:v>
                </c:pt>
                <c:pt idx="6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201-4150-A34E-48ED8DC939C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2905859" y="1114313"/>
      <a:ext cx="6333833" cy="4629374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Veranstaltungen</c:v>
                </c:pt>
                <c:pt idx="1">
                  <c:v>Fortbildungen</c:v>
                </c:pt>
                <c:pt idx="2">
                  <c:v>Push Notifications</c:v>
                </c:pt>
                <c:pt idx="3">
                  <c:v>Medikamente</c:v>
                </c:pt>
                <c:pt idx="4">
                  <c:v>Tools</c:v>
                </c:pt>
                <c:pt idx="5">
                  <c:v>Literatur</c:v>
                </c:pt>
                <c:pt idx="6">
                  <c:v>Stadienkalkulatoren_Detail_Malignes_Melanom</c:v>
                </c:pt>
                <c:pt idx="7">
                  <c:v>Stadienkalkulatoren</c:v>
                </c:pt>
                <c:pt idx="8">
                  <c:v>Stadienkalkulatoren_Section</c:v>
                </c:pt>
                <c:pt idx="9">
                  <c:v>Home</c:v>
                </c:pt>
                <c:pt idx="10">
                  <c:v>Leitlinien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1384</c:v>
                </c:pt>
                <c:pt idx="1">
                  <c:v>1451</c:v>
                </c:pt>
                <c:pt idx="2" formatCode="#,##0">
                  <c:v>5677</c:v>
                </c:pt>
                <c:pt idx="3">
                  <c:v>9747</c:v>
                </c:pt>
                <c:pt idx="4" formatCode="#,##0">
                  <c:v>10399</c:v>
                </c:pt>
                <c:pt idx="5" formatCode="#,##0">
                  <c:v>11928</c:v>
                </c:pt>
                <c:pt idx="6" formatCode="#,##0">
                  <c:v>13008</c:v>
                </c:pt>
                <c:pt idx="7" formatCode="#,##0">
                  <c:v>17222</c:v>
                </c:pt>
                <c:pt idx="8" formatCode="#,##0">
                  <c:v>32082</c:v>
                </c:pt>
                <c:pt idx="9" formatCode="#,##0">
                  <c:v>37460</c:v>
                </c:pt>
                <c:pt idx="10" formatCode="#,##0">
                  <c:v>38624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F-48F3-9AED-FA768B57A4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Push Notifications</c:v>
                </c:pt>
                <c:pt idx="1">
                  <c:v>Stadienkalkulatoren</c:v>
                </c:pt>
                <c:pt idx="2">
                  <c:v>Literatur</c:v>
                </c:pt>
                <c:pt idx="3">
                  <c:v>Verastaltungen</c:v>
                </c:pt>
                <c:pt idx="4">
                  <c:v>Leitlinien</c:v>
                </c:pt>
                <c:pt idx="5">
                  <c:v>Fortbildungen</c:v>
                </c:pt>
                <c:pt idx="6">
                  <c:v>Medikamente</c:v>
                </c:pt>
                <c:pt idx="7">
                  <c:v>Home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772</c:v>
                </c:pt>
                <c:pt idx="1">
                  <c:v>935</c:v>
                </c:pt>
                <c:pt idx="2">
                  <c:v>969</c:v>
                </c:pt>
                <c:pt idx="3">
                  <c:v>1384</c:v>
                </c:pt>
                <c:pt idx="4">
                  <c:v>1402</c:v>
                </c:pt>
                <c:pt idx="5">
                  <c:v>1451</c:v>
                </c:pt>
                <c:pt idx="6">
                  <c:v>2287</c:v>
                </c:pt>
                <c:pt idx="7">
                  <c:v>3811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0-4A55-8934-3F48DE95CE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BC3B-DDD6-4725-923E-225AEC2787E3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5F2E6-BCCC-40A5-9B6A-9C097D9CCE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78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9BDF31-A795-0944-6C70-FDCCB2D382FD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4B94F4D-4418-454D-F0A6-7C8F987FAA37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4082EF-70DB-A5B6-7CBC-5F5D5E32BC38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CF11F6-F8F8-8F35-CEA9-B0BB637F1F7F}" type="slidenum">
              <a:rPr/>
              <a:t>24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5E76EA-7FC4-330A-C8B6-C60C26F5AE5F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DE3DD3-CE8F-7870-D4FE-0345E0FC22DE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99FCFF-3B9E-F5B0-9DC4-3B9C372B288B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78426E-C603-4BBD-8226-62C36D9E90F8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47DC78F-6562-9A39-4464-521C0446E273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8B56E7-163D-9181-816F-A191C1A546DE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59CF5E-29F9-D1D7-D5FA-46E331ADA337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D3D7CB-1AAE-99CD-CB6F-24DBBD611478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107FAC-6784-90F6-9F31-056446C43872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DF4A7-CC8E-277D-7B43-9BFCB121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3FBE63-5EB0-FBDC-38B8-658775CEF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47069-ACC5-2818-234A-809A3DF0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B711E-29DF-B131-F5C2-EFB9ADA4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3526D-39AA-E29D-FD67-7EE59D0B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EF0A1-D1F1-7D3D-1E65-BC18B1E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C62E9-D61C-1381-E23C-973D508F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01372F-24B6-C30A-F6EF-1123F4C9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FBEB3B-B8F1-1A5F-DD8C-6D579383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23E69-4CF6-3059-A856-38B43477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2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55C7C4-0D21-1928-F1A4-A47523CC9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C915A9-80E2-1C7E-57D6-D84345B9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88D19-9602-1F9A-CC85-E787B262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E7FF4-6776-83D6-0DA0-7E50D68F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17F6F-B3D9-4636-F7B2-8B5D10A6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7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DB63D-851B-D23F-6EA1-528376D2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C4D53-0341-894E-5265-AEE2EE7E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13983-A34B-8C12-2CCA-19F77B06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AD9782-4C8C-60CD-6589-87AB6D75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5C34-C7AF-699E-5964-381C8D4C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F63F8-7B91-137A-0D20-842FD6E2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75A43-BC21-8AE8-87CE-3F73096E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BD1E1-A8AF-70A9-87E2-99F06B44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5A45F-F006-98A1-2B7A-F19C650B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0B8D9-F836-F87F-6C3B-E9B6EC59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2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46C58-EB18-6DAF-3FA2-5BE63CB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D8758-4DB9-76BA-9BC3-83FCB9E7B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266CE-830A-F277-D95E-6125FB481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28941-20EF-9634-659D-DFC37F24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095F24-7AE8-8CFA-1542-ECAE8B5C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0C6FFA-E0D1-648C-108E-9BF89B99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0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56933-E4D9-947D-E32C-14D88A9F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5435F-A0C2-680B-B87A-9C2A6A84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A85F94-FC87-64D5-FEEB-B6362034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A2D94C-DD4D-F818-DA0D-EAE05CEA1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ECA3AB-AC55-E3DD-2117-89467037D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8BBEE2-C342-DC36-26E5-A0486249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4A1AA7-764F-CC6D-70EA-64E721F5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3AEDBB-1B9F-F661-5EAB-FC86F38E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6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C4223-D15C-3828-143A-10A0024F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2B201-8A88-9A03-A217-7D5688CB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8C5870-1CA5-6A2F-3007-17604F08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D3910F-8856-2E9A-002B-EED320B6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1A86AB-83BC-0D8D-8D43-0080607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427FF0-9664-4B92-7232-6BF16E32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0800BA-4385-4A72-01C6-1078EAD5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A1CF-922B-4DDA-6F95-9CB97039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E3BA6C-7DC8-5FC3-65CD-1A62EB37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CB399B-4D50-1963-3249-3D894495C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59E918-624B-C116-5AFC-F2CD2C25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9B5721-F2F7-47AD-3DAB-4F7E6BC8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6809D-0783-CD11-ADD9-3D9E64CF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99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99856-599A-0FC0-2FFB-807B181C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C8F279-4073-EEC0-75AE-C75523233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73E90-4D7E-4A8F-FFD4-38BD4BE71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34DA2-79D2-E5C3-BAD1-786A3685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659A5-AEFC-9065-B706-4CED8650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3F6A05-4ACC-0F8E-D654-57E87B2E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3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38FC0-23D9-779A-ED01-251156AD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AC436A-B5A3-7663-8237-40516347A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BE2AA-1680-1909-9025-55005280C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D9D3-CD5D-384E-BF03-5BFDD5B63C6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97A7D-5B1A-425C-4FC4-4E3FB632B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89DFB-1A56-BE05-F7E7-64784CD63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9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1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CB50BD2-0082-C342-91B9-966657CFA8AA}"/>
              </a:ext>
            </a:extLst>
          </p:cNvPr>
          <p:cNvSpPr/>
          <p:nvPr/>
        </p:nvSpPr>
        <p:spPr>
          <a:xfrm>
            <a:off x="0" y="6321287"/>
            <a:ext cx="12192000" cy="53671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A90E2-5DB9-3740-9B4A-6C184016AEF9}"/>
              </a:ext>
            </a:extLst>
          </p:cNvPr>
          <p:cNvSpPr/>
          <p:nvPr/>
        </p:nvSpPr>
        <p:spPr>
          <a:xfrm>
            <a:off x="3048000" y="299845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ADO </a:t>
            </a:r>
            <a:r>
              <a:rPr lang="es-ES" sz="3600" b="1" dirty="0" err="1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OncoTobee</a:t>
            </a:r>
            <a:br>
              <a:rPr lang="es-E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18. August 2023 – 31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Dezember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2025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12489DF-F32E-B57E-C69D-F36402FD1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6712" y="2086441"/>
            <a:ext cx="3838575" cy="866775"/>
          </a:xfrm>
        </p:spPr>
      </p:pic>
    </p:spTree>
    <p:extLst>
      <p:ext uri="{BB962C8B-B14F-4D97-AF65-F5344CB8AC3E}">
        <p14:creationId xmlns:p14="http://schemas.microsoft.com/office/powerpoint/2010/main" val="61232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 bwMode="auto">
          <a:xfrm>
            <a:off x="612395" y="512738"/>
            <a:ext cx="828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Anzahl Aufrufe der einzelnen Seiten</a:t>
            </a: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B9FEA7F-66EF-3C51-49C2-4BA3998B79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999069"/>
              </p:ext>
            </p:extLst>
          </p:nvPr>
        </p:nvGraphicFramePr>
        <p:xfrm>
          <a:off x="457470" y="1168693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 bwMode="auto">
          <a:xfrm>
            <a:off x="612395" y="512738"/>
            <a:ext cx="828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Anzahl Aufrufe der einzelnen Seiten</a:t>
            </a: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507AB0E-A59E-9C62-3376-0AED517F5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169355"/>
              </p:ext>
            </p:extLst>
          </p:nvPr>
        </p:nvGraphicFramePr>
        <p:xfrm>
          <a:off x="2105259" y="1063025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 bwMode="auto">
          <a:xfrm>
            <a:off x="612395" y="512738"/>
            <a:ext cx="828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Mobile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Anzahl Aufrufe der einzelnen Seiten</a:t>
            </a: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77794A-3112-0236-FAA6-6CCFF04B5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880959"/>
              </p:ext>
            </p:extLst>
          </p:nvPr>
        </p:nvGraphicFramePr>
        <p:xfrm>
          <a:off x="384036" y="1045095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 bwMode="auto">
          <a:xfrm>
            <a:off x="6245668" y="480366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-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Verteilung der Tageszeiten</a:t>
            </a:r>
          </a:p>
        </p:txBody>
      </p:sp>
      <p:sp>
        <p:nvSpPr>
          <p:cNvPr id="14" name="CuadroTexto 13"/>
          <p:cNvSpPr txBox="1"/>
          <p:nvPr/>
        </p:nvSpPr>
        <p:spPr bwMode="auto">
          <a:xfrm>
            <a:off x="270915" y="493941"/>
            <a:ext cx="547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- Verweildauer</a:t>
            </a:r>
          </a:p>
        </p:txBody>
      </p:sp>
      <p:sp>
        <p:nvSpPr>
          <p:cNvPr id="2" name="CuadroTexto 1"/>
          <p:cNvSpPr txBox="1"/>
          <p:nvPr/>
        </p:nvSpPr>
        <p:spPr bwMode="auto">
          <a:xfrm>
            <a:off x="327079" y="3121204"/>
            <a:ext cx="911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- </a:t>
            </a:r>
            <a:r>
              <a:rPr lang="de-DE" sz="2000" b="1">
                <a:latin typeface="Open Sans Light"/>
                <a:ea typeface="Open Sans Light"/>
                <a:cs typeface="Open Sans Light"/>
              </a:rPr>
              <a:t>Anzahl der Seitenaufrufe / Durchschnitt</a:t>
            </a:r>
            <a:endParaRPr lang="es-ES" sz="2000" b="1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3" name="Gráfico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 descr="Gráfico&#10;&#10;El contenido generado por IA puede ser incorrecto.">
            <a:extLst>
              <a:ext uri="{FF2B5EF4-FFF2-40B4-BE49-F238E27FC236}">
                <a16:creationId xmlns:a16="http://schemas.microsoft.com/office/drawing/2014/main" id="{FF476E78-1716-EC8D-3F63-CF8371C5F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3" y="1120722"/>
            <a:ext cx="5600297" cy="1399354"/>
          </a:xfrm>
          <a:prstGeom prst="rect">
            <a:avLst/>
          </a:prstGeom>
        </p:spPr>
      </p:pic>
      <p:pic>
        <p:nvPicPr>
          <p:cNvPr id="9" name="Imagen 8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504F67EB-FC3C-F45A-780C-9811CEF2D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79" y="3563788"/>
            <a:ext cx="8653629" cy="2173490"/>
          </a:xfrm>
          <a:prstGeom prst="rect">
            <a:avLst/>
          </a:prstGeom>
        </p:spPr>
      </p:pic>
      <p:pic>
        <p:nvPicPr>
          <p:cNvPr id="12" name="Imagen 11" descr="Gráfico, Gráfico de barras, Histograma&#10;&#10;El contenido generado por IA puede ser incorrecto.">
            <a:extLst>
              <a:ext uri="{FF2B5EF4-FFF2-40B4-BE49-F238E27FC236}">
                <a16:creationId xmlns:a16="http://schemas.microsoft.com/office/drawing/2014/main" id="{E7D155D1-A3D8-DB4D-D13A-FBD123695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676" y="1033655"/>
            <a:ext cx="5752061" cy="14864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48.349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29s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337.986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BBC35F6-CC32-C86B-6906-9BD73B2F0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7" name="Imagen 6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DD8A7146-55B9-6DC7-718C-8D5B2FCD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4145"/>
            <a:ext cx="12192000" cy="21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AF924-9A1B-85C9-0384-8C6BC51F6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339546A-8095-08D8-9704-A7838B821AB9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95622B-09A1-9203-6D0E-B650FA549907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37.045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59s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257.723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CF1F1C0-A0C7-7F8C-1F8B-0543CB1E7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A860E-A6F0-E11B-0A6D-649DBF3E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1" y="370006"/>
            <a:ext cx="1141790" cy="6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4D97339A-4A38-164E-96D2-2EE91FD3C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7779"/>
            <a:ext cx="12192000" cy="20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8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043FC-E79F-1015-AFCD-CF69FEC98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6BABB57-3F64-EF25-3343-6ADD46503458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B1599C4-D3AB-B303-57CC-75332274B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DD56E76-E199-12A2-EA0D-9081E3ED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1" y="370006"/>
            <a:ext cx="1141790" cy="6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C161008-16F0-0BB4-32F3-FE2C2D6E5860}"/>
              </a:ext>
            </a:extLst>
          </p:cNvPr>
          <p:cNvSpPr txBox="1"/>
          <p:nvPr/>
        </p:nvSpPr>
        <p:spPr>
          <a:xfrm>
            <a:off x="612396" y="4053636"/>
            <a:ext cx="77203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HCP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= </a:t>
            </a:r>
            <a:r>
              <a:rPr lang="en-GB" sz="2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DocCheck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+ Registered user (HCP)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1.263</a:t>
            </a:r>
          </a:p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 HCP 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Registered user (NON-HCP)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33</a:t>
            </a:r>
          </a:p>
          <a:p>
            <a:endParaRPr lang="en-GB" sz="24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Anonymous = not logged in users + users before October 2025 </a:t>
            </a:r>
            <a:r>
              <a:rPr lang="en-GB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35.782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6C554E-7E16-E8D9-038C-2534CCB96ED4}"/>
              </a:ext>
            </a:extLst>
          </p:cNvPr>
          <p:cNvSpPr txBox="1"/>
          <p:nvPr/>
        </p:nvSpPr>
        <p:spPr>
          <a:xfrm>
            <a:off x="9777075" y="6024688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Tracked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since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10/2025</a:t>
            </a:r>
            <a:endParaRPr lang="es-ES" sz="1600" i="1" dirty="0"/>
          </a:p>
        </p:txBody>
      </p:sp>
      <p:pic>
        <p:nvPicPr>
          <p:cNvPr id="7" name="Imagen 6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880E3CFF-BB27-A07A-0BCA-BEA840021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91486"/>
            <a:ext cx="12192000" cy="21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5F816-4A1B-2EE7-087D-C505A00C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8955771-F64E-0CBB-0EE0-41A2AB3E52D6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7F03A4-2B01-AB69-27A0-64B2B095E06C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2.170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52s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7,3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15.838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2322069-2CF7-5B01-6D46-F4B96AC9D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D53FB-D512-467C-4F6E-FE8A28D3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0" y="370007"/>
            <a:ext cx="1141790" cy="7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CB34151A-285C-2AF2-0AC2-8BC23B934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2699"/>
            <a:ext cx="12192000" cy="21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E1E4B-7524-6748-5248-F12D70D2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56EAED3-C7FF-B48F-546A-A55897EFBD83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EDBD8D7-C6FB-A642-BD9B-3CC88AC31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74E3F4-DE69-9876-1BCE-AFAF9C44C38B}"/>
              </a:ext>
            </a:extLst>
          </p:cNvPr>
          <p:cNvSpPr txBox="1"/>
          <p:nvPr/>
        </p:nvSpPr>
        <p:spPr>
          <a:xfrm>
            <a:off x="612396" y="4053636"/>
            <a:ext cx="75889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HCP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= </a:t>
            </a:r>
            <a:r>
              <a:rPr lang="en-GB" sz="2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DocCheck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+ Registered user (HCP)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93</a:t>
            </a:r>
          </a:p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 HCP 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Registered user (NON-HCP)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0</a:t>
            </a:r>
          </a:p>
          <a:p>
            <a:endParaRPr lang="en-GB" sz="24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Anonymous = not logged in users + users before October 2025 </a:t>
            </a:r>
            <a:r>
              <a:rPr lang="en-GB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2.077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BC9509-DB05-B023-6A5E-EF204984B3F7}"/>
              </a:ext>
            </a:extLst>
          </p:cNvPr>
          <p:cNvSpPr txBox="1"/>
          <p:nvPr/>
        </p:nvSpPr>
        <p:spPr>
          <a:xfrm>
            <a:off x="9777075" y="6024688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Tracked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since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10/2025</a:t>
            </a:r>
            <a:endParaRPr lang="es-ES" sz="1600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FED3BDB-B975-A322-53C3-67EF7F6A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0" y="370007"/>
            <a:ext cx="1141790" cy="7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Gráfico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BC09070E-822B-F2D6-FDF9-5355B238C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2449"/>
            <a:ext cx="12192000" cy="21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22C8F-1F78-720A-7B6B-6176F1276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EE8D785-4904-22B8-1843-7C28BF7C9B85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A97C06-73CF-A24B-83DD-A723986BF33F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1.661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 min 54s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6,8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11.214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970CD83-B1A1-0A0B-5357-4A7D75CA7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C437D-E74B-E2EB-5295-FD780891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273" y="350373"/>
            <a:ext cx="709227" cy="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35EA3E65-4A6F-8FBF-667E-2C04B5679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7167"/>
            <a:ext cx="12192000" cy="21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6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6.130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22.057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 min 13s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5766A45D-E6D0-D0E2-3C53-C93D6E155317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55.548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261.778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29s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9C13239B-EEFD-559B-0F1A-482BD87C5A6C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40.043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239.714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1m 2s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DD5553C-C3E9-5390-E827-E76D8538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9" name="Imagen 8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5D2F6A87-8404-B3F6-C0E2-6F653E9CA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5005"/>
            <a:ext cx="12192000" cy="17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55706-24DC-BBBB-BC43-A85B6D1EA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CC7A054-930C-272A-45B1-D5AACD81AD55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CB13566-E67B-FD32-85E0-2FB94CA78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8834AF-599D-FE72-7402-7959683E8915}"/>
              </a:ext>
            </a:extLst>
          </p:cNvPr>
          <p:cNvSpPr txBox="1"/>
          <p:nvPr/>
        </p:nvSpPr>
        <p:spPr>
          <a:xfrm>
            <a:off x="612396" y="4053636"/>
            <a:ext cx="7529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HCP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= </a:t>
            </a:r>
            <a:r>
              <a:rPr lang="en-GB" sz="2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DocCheck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+ Registered user (HCP)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16</a:t>
            </a:r>
          </a:p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 HCP 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Registered user (NON-HCP)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0</a:t>
            </a:r>
          </a:p>
          <a:p>
            <a:endParaRPr lang="en-GB" sz="24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Anonymous = not logged in users + users before October 2025 </a:t>
            </a:r>
            <a:r>
              <a:rPr lang="en-GB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1.645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125F5B-7624-66AE-A918-9A749BFC36DD}"/>
              </a:ext>
            </a:extLst>
          </p:cNvPr>
          <p:cNvSpPr txBox="1"/>
          <p:nvPr/>
        </p:nvSpPr>
        <p:spPr>
          <a:xfrm>
            <a:off x="9777075" y="6024688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Tracked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since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10/2025</a:t>
            </a:r>
            <a:endParaRPr lang="es-ES" sz="1600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FC367F-7AA1-99A6-4C25-99E96CBA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273" y="350373"/>
            <a:ext cx="709227" cy="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Gráfico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B2B6105A-0103-004E-9D30-F9C29346C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3052"/>
            <a:ext cx="12192000" cy="22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27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 bwMode="auto">
          <a:xfrm>
            <a:off x="612395" y="512738"/>
            <a:ext cx="828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</a:t>
            </a:r>
            <a:r>
              <a:rPr lang="de-DE" sz="2000" b="1">
                <a:latin typeface="Open Sans Light"/>
                <a:ea typeface="Open Sans Light"/>
                <a:cs typeface="Open Sans Light"/>
              </a:rPr>
              <a:t>Anzahl ausgelöster Aktionen von Login bis Logout</a:t>
            </a:r>
            <a:endParaRPr lang="es-ES" sz="2000" b="1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3" name="CuadroTexto 2"/>
          <p:cNvSpPr txBox="1"/>
          <p:nvPr/>
        </p:nvSpPr>
        <p:spPr bwMode="auto">
          <a:xfrm>
            <a:off x="1251283" y="1919445"/>
            <a:ext cx="10619873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es-ES" b="1" dirty="0">
                <a:latin typeface="Open Sans Light"/>
                <a:ea typeface="Open Sans Light"/>
                <a:cs typeface="Open Sans Light"/>
              </a:rPr>
              <a:t>8</a:t>
            </a:r>
            <a:r>
              <a:rPr lang="es-ES" sz="180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de-DE" sz="1800" dirty="0">
                <a:latin typeface="Open Sans Light"/>
                <a:ea typeface="Open Sans Light"/>
                <a:cs typeface="Open Sans Light"/>
              </a:rPr>
              <a:t>Aktionen (Seitenaufrufe, Downloads, externe Links und interne Seitenaufrufe) pro Besuch</a:t>
            </a:r>
            <a:endParaRPr dirty="0"/>
          </a:p>
          <a:p>
            <a:pPr marL="28575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es-ES" sz="1800" b="1" dirty="0">
                <a:latin typeface="Open Sans Light"/>
                <a:ea typeface="Open Sans Light"/>
                <a:cs typeface="Open Sans Light"/>
              </a:rPr>
              <a:t>129</a:t>
            </a:r>
            <a:r>
              <a:rPr lang="es-ES" sz="180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1800" dirty="0" err="1">
                <a:latin typeface="Open Sans Light"/>
                <a:ea typeface="Open Sans Light"/>
                <a:cs typeface="Open Sans Light"/>
              </a:rPr>
              <a:t>max</a:t>
            </a:r>
            <a:r>
              <a:rPr lang="es-ES" sz="1800" dirty="0">
                <a:latin typeface="Open Sans Light"/>
                <a:ea typeface="Open Sans Light"/>
                <a:cs typeface="Open Sans Light"/>
              </a:rPr>
              <a:t>. </a:t>
            </a:r>
            <a:r>
              <a:rPr lang="es-ES" sz="1800" dirty="0" err="1">
                <a:latin typeface="Open Sans Light"/>
                <a:ea typeface="Open Sans Light"/>
                <a:cs typeface="Open Sans Light"/>
              </a:rPr>
              <a:t>Aktionen</a:t>
            </a:r>
            <a:r>
              <a:rPr lang="es-ES" sz="1800" dirty="0">
                <a:latin typeface="Open Sans Light"/>
                <a:ea typeface="Open Sans Light"/>
                <a:cs typeface="Open Sans Light"/>
              </a:rPr>
              <a:t> in </a:t>
            </a:r>
            <a:r>
              <a:rPr lang="es-ES" sz="1800" dirty="0" err="1">
                <a:latin typeface="Open Sans Light"/>
                <a:ea typeface="Open Sans Light"/>
                <a:cs typeface="Open Sans Light"/>
              </a:rPr>
              <a:t>einem</a:t>
            </a:r>
            <a:r>
              <a:rPr lang="es-ES" sz="180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1800" dirty="0" err="1">
                <a:latin typeface="Open Sans Light"/>
                <a:ea typeface="Open Sans Light"/>
                <a:cs typeface="Open Sans Light"/>
              </a:rPr>
              <a:t>Besuch</a:t>
            </a:r>
            <a:endParaRPr lang="es-ES" sz="1800" dirty="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 bwMode="auto">
          <a:xfrm>
            <a:off x="612396" y="512738"/>
            <a:ext cx="473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-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Downloads</a:t>
            </a:r>
            <a:endParaRPr lang="es-ES" sz="2000" b="1"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1729E9A-EF16-E73B-C60B-E108A4045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385301"/>
              </p:ext>
            </p:extLst>
          </p:nvPr>
        </p:nvGraphicFramePr>
        <p:xfrm>
          <a:off x="1800459" y="1265277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 bwMode="auto">
          <a:xfrm>
            <a:off x="612396" y="512738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–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Einstiegslinks</a:t>
            </a:r>
            <a:endParaRPr lang="es-ES" sz="2000" b="1"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C87749C-2EF1-2189-1BFA-5471E2003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873030"/>
              </p:ext>
            </p:extLst>
          </p:nvPr>
        </p:nvGraphicFramePr>
        <p:xfrm>
          <a:off x="1800459" y="1251284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 bwMode="auto">
          <a:xfrm>
            <a:off x="612395" y="512738"/>
            <a:ext cx="11403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–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externe Links geöffnet / Outlinks</a:t>
            </a:r>
            <a:endParaRPr lang="es-ES" sz="2000" b="1">
              <a:highlight>
                <a:srgbClr val="FFFF00"/>
              </a:highlight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6EB4FA7-6871-027A-4AF1-1510FB436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019946"/>
              </p:ext>
            </p:extLst>
          </p:nvPr>
        </p:nvGraphicFramePr>
        <p:xfrm>
          <a:off x="1800459" y="1251284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 bwMode="auto">
          <a:xfrm>
            <a:off x="611772" y="512738"/>
            <a:ext cx="655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Mobile App -</a:t>
            </a:r>
            <a:r>
              <a:rPr lang="es-ES" sz="2000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Downloads</a:t>
            </a:r>
            <a:r>
              <a:rPr lang="es-ES" sz="2000">
                <a:latin typeface="Open Sans Light"/>
                <a:ea typeface="Open Sans Light"/>
                <a:cs typeface="Open Sans Light"/>
              </a:rPr>
              <a:t> App Store / Google Play</a:t>
            </a:r>
            <a:endParaRPr lang="es-ES" sz="2000" b="1"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1030" name="Picture 6" descr="iOS: Historia, resumen de todas las versiones de iOS ya lanzadas, rumores y  fecha de salida del iOS 17 - CERTIDEAL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282302" y="4353089"/>
            <a:ext cx="1218366" cy="404033"/>
          </a:xfrm>
          <a:prstGeom prst="rect">
            <a:avLst/>
          </a:prstGeom>
          <a:noFill/>
        </p:spPr>
      </p:pic>
      <p:pic>
        <p:nvPicPr>
          <p:cNvPr id="1032" name="Picture 8" descr="How Google Play Works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41025" y="5183835"/>
            <a:ext cx="1011475" cy="530462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 bwMode="auto">
          <a:xfrm>
            <a:off x="10500667" y="4315172"/>
            <a:ext cx="20156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b="1" dirty="0">
                <a:latin typeface="Open Sans Light"/>
                <a:ea typeface="Open Sans Light"/>
                <a:cs typeface="Open Sans Light"/>
              </a:rPr>
              <a:t>2486</a:t>
            </a:r>
            <a:endParaRPr dirty="0"/>
          </a:p>
          <a:p>
            <a:pPr>
              <a:defRPr/>
            </a:pPr>
            <a:endParaRPr lang="es-ES" sz="2800" b="1" dirty="0">
              <a:latin typeface="Open Sans Light"/>
              <a:ea typeface="Open Sans Light"/>
              <a:cs typeface="Open Sans Light"/>
            </a:endParaRPr>
          </a:p>
          <a:p>
            <a:pPr>
              <a:defRPr/>
            </a:pPr>
            <a:r>
              <a:rPr lang="es-ES" sz="2800" b="1" dirty="0">
                <a:latin typeface="Open Sans Light"/>
                <a:ea typeface="Open Sans Light"/>
                <a:cs typeface="Open Sans Light"/>
              </a:rPr>
              <a:t>489</a:t>
            </a:r>
            <a:endParaRPr lang="en-GB" sz="2800" b="1" dirty="0">
              <a:latin typeface="Open Sans Light"/>
              <a:ea typeface="Open Sans Light"/>
              <a:cs typeface="Open Sans Light"/>
            </a:endParaRPr>
          </a:p>
          <a:p>
            <a:pPr>
              <a:defRPr/>
            </a:pPr>
            <a:endParaRPr lang="en-GB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352677"/>
              </p:ext>
            </p:extLst>
          </p:nvPr>
        </p:nvGraphicFramePr>
        <p:xfrm>
          <a:off x="2759969" y="1521163"/>
          <a:ext cx="5738070" cy="405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6"/>
          <p:cNvSpPr txBox="1"/>
          <p:nvPr/>
        </p:nvSpPr>
        <p:spPr bwMode="auto">
          <a:xfrm>
            <a:off x="9432031" y="81874"/>
            <a:ext cx="2525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ü"/>
              <a:defRPr/>
            </a:pPr>
            <a:endParaRPr lang="en-GB" sz="1600" dirty="0">
              <a:latin typeface="Open Sans Light"/>
              <a:ea typeface="Open Sans Light"/>
              <a:cs typeface="Open Sans Light"/>
            </a:endParaRPr>
          </a:p>
          <a:p>
            <a:pPr>
              <a:defRPr/>
            </a:pP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App </a:t>
            </a:r>
            <a:r>
              <a:rPr lang="en-GB" sz="1600" b="1" dirty="0" err="1">
                <a:latin typeface="Open Sans Light"/>
                <a:ea typeface="Open Sans Light"/>
                <a:cs typeface="Open Sans Light"/>
              </a:rPr>
              <a:t>Versionen</a:t>
            </a: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: </a:t>
            </a:r>
            <a:br>
              <a:rPr lang="en-GB" sz="1600" b="1" dirty="0">
                <a:latin typeface="Open Sans Light"/>
                <a:ea typeface="Open Sans Light"/>
                <a:cs typeface="Open Sans Light"/>
              </a:rPr>
            </a:b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Stand Dezember 2025</a:t>
            </a:r>
            <a:endParaRPr dirty="0"/>
          </a:p>
          <a:p>
            <a:pPr marL="342900" indent="-342900">
              <a:buFont typeface="Wingdings"/>
              <a:buChar char="ü"/>
              <a:defRPr/>
            </a:pPr>
            <a:endParaRPr lang="en-GB" sz="1600" dirty="0">
              <a:latin typeface="Open Sans Light"/>
              <a:ea typeface="Open Sans Light"/>
              <a:cs typeface="Open Sans Light"/>
            </a:endParaRPr>
          </a:p>
          <a:p>
            <a:pPr marL="342900" indent="-342900">
              <a:buFont typeface="Wingdings"/>
              <a:buChar char="ü"/>
              <a:defRPr/>
            </a:pPr>
            <a:r>
              <a:rPr lang="en-GB" sz="1600" dirty="0">
                <a:latin typeface="Open Sans Light"/>
                <a:ea typeface="Open Sans Light"/>
                <a:cs typeface="Open Sans Light"/>
              </a:rPr>
              <a:t>iOS </a:t>
            </a: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2.4.2</a:t>
            </a:r>
            <a:endParaRPr lang="en-GB" sz="1600" dirty="0">
              <a:latin typeface="Open Sans Light"/>
              <a:ea typeface="Open Sans Light"/>
              <a:cs typeface="Open Sans Light"/>
            </a:endParaRPr>
          </a:p>
          <a:p>
            <a:pPr marL="342900" indent="-342900">
              <a:buFont typeface="Wingdings"/>
              <a:buChar char="ü"/>
              <a:defRPr/>
            </a:pPr>
            <a:r>
              <a:rPr lang="en-GB" sz="1600" dirty="0">
                <a:latin typeface="Open Sans Light"/>
                <a:ea typeface="Open Sans Light"/>
                <a:cs typeface="Open Sans Light"/>
              </a:rPr>
              <a:t>Android </a:t>
            </a: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2.4.3</a:t>
            </a:r>
            <a:endParaRPr dirty="0"/>
          </a:p>
        </p:txBody>
      </p:sp>
      <p:pic>
        <p:nvPicPr>
          <p:cNvPr id="3" name="Gráfico 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63768D-C7C3-7E39-1933-5A561B295B34}"/>
              </a:ext>
            </a:extLst>
          </p:cNvPr>
          <p:cNvSpPr txBox="1"/>
          <p:nvPr/>
        </p:nvSpPr>
        <p:spPr>
          <a:xfrm>
            <a:off x="611771" y="512739"/>
            <a:ext cx="1095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 - </a:t>
            </a:r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ausgelöster Aktionen von Login bis Logout / </a:t>
            </a:r>
            <a:r>
              <a:rPr lang="de-DE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 20</a:t>
            </a:r>
            <a:endParaRPr lang="es-ES" sz="2000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C3AA525-A417-D401-307D-ED283FD9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A535775-43EC-D64F-3B3A-579E3FB9A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770502"/>
              </p:ext>
            </p:extLst>
          </p:nvPr>
        </p:nvGraphicFramePr>
        <p:xfrm>
          <a:off x="2266763" y="1168694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506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FB10B-2847-64AF-C58C-4BBACD992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D5A747B-AB07-2EB4-05A0-F29438F1BD2B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E10EF9-8C23-66A4-5097-C059F6E008F6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3.353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9.593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 min 40s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97FD2115-2F63-154D-B4B1-586D7CEB09BB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42.103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187.887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1s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91D23579-76F5-F45F-6AD3-6804D01A8DB2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37.673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178.294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54s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6C021E9-7764-12AC-4F64-043AB0CEB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E38E0B-8F3A-4894-86EA-6EB07577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1" y="370006"/>
            <a:ext cx="1141790" cy="6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20F13B22-B562-48DD-5A2F-C51EE9E20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5484"/>
            <a:ext cx="12192000" cy="17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7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96A5-C3F4-A899-392A-16EDCBA26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D2155C6-6A43-4972-2905-975A1DABA58E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31F6BD-6145-4034-C5E7-9938B3A0B40C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351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833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57s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7FC94E6F-0360-469C-CEF9-421828CB453B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2.472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11.422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53s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71030071-41F9-7F63-3552-0054ADC990CA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2.037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10.589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44s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9244EB8-5944-9A13-654F-9378CC89A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E92EA6-A2B4-41BC-5F0E-F858876D0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0" y="370007"/>
            <a:ext cx="1141790" cy="7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B31797F5-B715-5F3F-7329-046D410DC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5190"/>
            <a:ext cx="12192000" cy="17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5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6D3FF-7F5E-0CF4-1FAC-F830C086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CDFFA65-88C2-08D9-F4D8-421B3C5CB2F1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527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2.447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 min 30s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AD87BC83-7E27-C22B-F656-32D7BC0B5E5C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1.898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8.784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 min 49s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1E1CEC01-DF67-58D5-5AAE-2CD8CF601C37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1.217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5.732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39s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5BB8F9E-D8BF-B3DF-4C4B-196188316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CC369CD-B05E-4B11-8F98-1FDB5B860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273" y="350373"/>
            <a:ext cx="709227" cy="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4812E1-C529-4F44-10CB-048F70B98DD9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Imagen 5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1C250962-6F4A-63C6-1815-97DF92A07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7065"/>
            <a:ext cx="12192000" cy="18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 bwMode="auto">
          <a:xfrm>
            <a:off x="6356824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Rectángulo 2"/>
          <p:cNvSpPr/>
          <p:nvPr/>
        </p:nvSpPr>
        <p:spPr bwMode="auto">
          <a:xfrm>
            <a:off x="494740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CuadroTexto 6"/>
          <p:cNvSpPr txBox="1"/>
          <p:nvPr/>
        </p:nvSpPr>
        <p:spPr bwMode="auto">
          <a:xfrm>
            <a:off x="603385" y="52812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</a:t>
            </a:r>
            <a:r>
              <a:rPr lang="es-ES" sz="2000">
                <a:latin typeface="Open Sans Light"/>
                <a:ea typeface="Open Sans Light"/>
                <a:cs typeface="Open Sans Light"/>
              </a:rPr>
              <a:t>– </a:t>
            </a:r>
            <a:r>
              <a:rPr lang="de-CH" sz="2000" b="1">
                <a:latin typeface="Open Sans Light"/>
                <a:ea typeface="Open Sans Light"/>
                <a:cs typeface="Open Sans Light"/>
              </a:rPr>
              <a:t>Anzahl der Benutzer des entsprechenden Geräts</a:t>
            </a:r>
            <a:endParaRPr lang="es-ES" sz="2000" b="1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Geräte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Betriebssystem</a:t>
            </a:r>
            <a:endParaRPr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33143"/>
              </p:ext>
            </p:extLst>
          </p:nvPr>
        </p:nvGraphicFramePr>
        <p:xfrm>
          <a:off x="617769" y="1640090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441429"/>
              </p:ext>
            </p:extLst>
          </p:nvPr>
        </p:nvGraphicFramePr>
        <p:xfrm>
          <a:off x="7025543" y="1764485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 bwMode="auto">
          <a:xfrm>
            <a:off x="494740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ángulo 5"/>
          <p:cNvSpPr/>
          <p:nvPr/>
        </p:nvSpPr>
        <p:spPr bwMode="auto">
          <a:xfrm>
            <a:off x="6356824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CuadroTexto 6"/>
          <p:cNvSpPr txBox="1"/>
          <p:nvPr/>
        </p:nvSpPr>
        <p:spPr bwMode="auto">
          <a:xfrm>
            <a:off x="612395" y="512738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 dirty="0" err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</a:t>
            </a:r>
            <a:r>
              <a:rPr lang="es-ES" sz="2000" b="1" dirty="0">
                <a:latin typeface="Open Sans Light"/>
                <a:ea typeface="Open Sans Light"/>
                <a:cs typeface="Open Sans Light"/>
              </a:rPr>
              <a:t>– </a:t>
            </a:r>
            <a:r>
              <a:rPr lang="de-CH" sz="2000" b="1" dirty="0">
                <a:latin typeface="Open Sans Light"/>
                <a:ea typeface="Open Sans Light"/>
                <a:cs typeface="Open Sans Light"/>
              </a:rPr>
              <a:t>Anzahl der Benutzer des entsprechenden Geräts</a:t>
            </a:r>
            <a:endParaRPr lang="es-ES" sz="2000" b="1" dirty="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Geräte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Betriebssystem</a:t>
            </a:r>
            <a:endParaRPr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405827"/>
              </p:ext>
            </p:extLst>
          </p:nvPr>
        </p:nvGraphicFramePr>
        <p:xfrm>
          <a:off x="766140" y="164008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462695"/>
              </p:ext>
            </p:extLst>
          </p:nvPr>
        </p:nvGraphicFramePr>
        <p:xfrm>
          <a:off x="6849679" y="1780198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494740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ctángulo 7"/>
          <p:cNvSpPr/>
          <p:nvPr/>
        </p:nvSpPr>
        <p:spPr bwMode="auto">
          <a:xfrm>
            <a:off x="6356824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CuadroTexto 6"/>
          <p:cNvSpPr txBox="1"/>
          <p:nvPr/>
        </p:nvSpPr>
        <p:spPr bwMode="auto">
          <a:xfrm>
            <a:off x="612395" y="512738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Mobile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</a:t>
            </a:r>
            <a:r>
              <a:rPr lang="de-CH" sz="2000" b="1">
                <a:latin typeface="Open Sans Light"/>
                <a:ea typeface="Open Sans Light"/>
                <a:cs typeface="Open Sans Light"/>
              </a:rPr>
              <a:t>Anzahl der Benutzer des entsprechenden Geräts</a:t>
            </a:r>
            <a:endParaRPr lang="es-ES" sz="2000" b="1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9805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Geräte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Betriebssystem</a:t>
            </a:r>
            <a:endParaRPr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71299"/>
              </p:ext>
            </p:extLst>
          </p:nvPr>
        </p:nvGraphicFramePr>
        <p:xfrm>
          <a:off x="494738" y="166551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197366"/>
              </p:ext>
            </p:extLst>
          </p:nvPr>
        </p:nvGraphicFramePr>
        <p:xfrm>
          <a:off x="6849680" y="166551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 bwMode="auto">
          <a:xfrm>
            <a:off x="2169711" y="1114313"/>
            <a:ext cx="7852577" cy="4680015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CuadroTexto 6"/>
          <p:cNvSpPr txBox="1"/>
          <p:nvPr/>
        </p:nvSpPr>
        <p:spPr bwMode="auto">
          <a:xfrm>
            <a:off x="612395" y="512738"/>
            <a:ext cx="1042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Anzahl der Nutzer des entsprechenden Browsers </a:t>
            </a:r>
            <a:endParaRPr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62663"/>
              </p:ext>
            </p:extLst>
          </p:nvPr>
        </p:nvGraphicFramePr>
        <p:xfrm>
          <a:off x="2905859" y="1114313"/>
          <a:ext cx="6333833" cy="462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801</Words>
  <Application>Microsoft Office PowerPoint</Application>
  <PresentationFormat>Panorámica</PresentationFormat>
  <Paragraphs>174</Paragraphs>
  <Slides>26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Open Sans ExtraBold</vt:lpstr>
      <vt:lpstr>Open Sans Light</vt:lpstr>
      <vt:lpstr>Open Sans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Vahid Djamei</dc:creator>
  <cp:lastModifiedBy>Angela Künzler</cp:lastModifiedBy>
  <cp:revision>431</cp:revision>
  <dcterms:created xsi:type="dcterms:W3CDTF">2023-01-09T10:36:16Z</dcterms:created>
  <dcterms:modified xsi:type="dcterms:W3CDTF">2026-01-07T14:45:19Z</dcterms:modified>
</cp:coreProperties>
</file>