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63" r:id="rId2"/>
    <p:sldId id="267" r:id="rId3"/>
    <p:sldId id="290" r:id="rId4"/>
    <p:sldId id="288" r:id="rId5"/>
    <p:sldId id="289" r:id="rId6"/>
    <p:sldId id="258" r:id="rId7"/>
    <p:sldId id="259" r:id="rId8"/>
    <p:sldId id="260" r:id="rId9"/>
    <p:sldId id="261" r:id="rId10"/>
    <p:sldId id="262" r:id="rId11"/>
    <p:sldId id="264" r:id="rId12"/>
    <p:sldId id="318" r:id="rId13"/>
    <p:sldId id="265" r:id="rId14"/>
    <p:sldId id="269" r:id="rId15"/>
    <p:sldId id="291" r:id="rId16"/>
    <p:sldId id="313" r:id="rId17"/>
    <p:sldId id="292" r:id="rId18"/>
    <p:sldId id="322" r:id="rId19"/>
    <p:sldId id="293" r:id="rId20"/>
    <p:sldId id="323" r:id="rId21"/>
    <p:sldId id="319" r:id="rId22"/>
    <p:sldId id="268" r:id="rId23"/>
    <p:sldId id="320" r:id="rId24"/>
    <p:sldId id="270" r:id="rId25"/>
    <p:sldId id="271" r:id="rId26"/>
    <p:sldId id="32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11D9E9-4F7A-4BFB-0D9D-C124645E4161}" name="Angela Künzler" initials="AK" userId="83b0854f7f97fd7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5A1BE2"/>
    <a:srgbClr val="F39D3B"/>
    <a:srgbClr val="FFF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49" autoAdjust="0"/>
    <p:restoredTop sz="96327"/>
  </p:normalViewPr>
  <p:slideViewPr>
    <p:cSldViewPr snapToGrid="0">
      <p:cViewPr varScale="1">
        <p:scale>
          <a:sx n="63" d="100"/>
          <a:sy n="63" d="100"/>
        </p:scale>
        <p:origin x="72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3.xml.rels><?xml version="1.0" encoding="UTF-8" standalone="yes"?>
<Relationships xmlns="http://schemas.openxmlformats.org/package/2006/relationships"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5.xml.rels><?xml version="1.0" encoding="UTF-8" standalone="yes"?>
<Relationships xmlns="http://schemas.openxmlformats.org/package/2006/relationships"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5800000000001"/>
          <c:y val="0.1522"/>
          <c:w val="0.62548099999999995"/>
          <c:h val="0.7487559999999999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prstGeom prst="rect">
              <a:avLst/>
            </a:prstGeom>
            <a:solidFill>
              <a:srgbClr val="FE9716"/>
            </a:solidFill>
          </c:spPr>
          <c:dPt>
            <c:idx val="0"/>
            <c:bubble3D val="0"/>
            <c:spPr>
              <a:prstGeom prst="rect">
                <a:avLst/>
              </a:prstGeom>
              <a:solidFill>
                <a:srgbClr val="FE97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B7-41B8-AD3B-ABA0EFA803D4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rgbClr val="31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B7-41B8-AD3B-ABA0EFA803D4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solidFill>
                <a:srgbClr val="5C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B7-41B8-AD3B-ABA0EFA803D4}"/>
              </c:ext>
            </c:extLst>
          </c:dPt>
          <c:dPt>
            <c:idx val="3"/>
            <c:bubble3D val="0"/>
            <c:spPr>
              <a:prstGeom prst="rect">
                <a:avLst/>
              </a:prstGeom>
              <a:solidFill>
                <a:srgbClr val="8B0D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9B7-41B8-AD3B-ABA0EFA803D4}"/>
              </c:ext>
            </c:extLst>
          </c:dPt>
          <c:dLbls>
            <c:dLbl>
              <c:idx val="0"/>
              <c:layout>
                <c:manualLayout>
                  <c:x val="0.13959749089393736"/>
                  <c:y val="-5.21620000000000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6183005833247019"/>
                      <c:h val="0.180296314937099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9B7-41B8-AD3B-ABA0EFA803D4}"/>
                </c:ext>
              </c:extLst>
            </c:dLbl>
            <c:dLbl>
              <c:idx val="1"/>
              <c:layout>
                <c:manualLayout>
                  <c:x val="-0.13603130295080046"/>
                  <c:y val="0.1603484082299764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B7-41B8-AD3B-ABA0EFA803D4}"/>
                </c:ext>
              </c:extLst>
            </c:dLbl>
            <c:dLbl>
              <c:idx val="2"/>
              <c:layout>
                <c:manualLayout>
                  <c:x val="-0.15108099999999999"/>
                  <c:y val="2.333199999999999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B7-41B8-AD3B-ABA0EFA803D4}"/>
                </c:ext>
              </c:extLst>
            </c:dLbl>
            <c:dLbl>
              <c:idx val="3"/>
              <c:layout>
                <c:manualLayout>
                  <c:x val="0.122554"/>
                  <c:y val="2.32550000000000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89B7-41B8-AD3B-ABA0EFA803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Hoja1!$A$2:$A$5</c:f>
              <c:strCache>
                <c:ptCount val="4"/>
                <c:pt idx="0">
                  <c:v>Smartphone</c:v>
                </c:pt>
                <c:pt idx="1">
                  <c:v>Desktop</c:v>
                </c:pt>
                <c:pt idx="2">
                  <c:v>Unknown</c:v>
                </c:pt>
                <c:pt idx="3">
                  <c:v>Tablet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25779</c:v>
                </c:pt>
                <c:pt idx="1">
                  <c:v>1934</c:v>
                </c:pt>
                <c:pt idx="2">
                  <c:v>311</c:v>
                </c:pt>
                <c:pt idx="3">
                  <c:v>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9B7-41B8-AD3B-ABA0EFA803D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617769" y="1640090"/>
      <a:ext cx="4576182" cy="3822757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Columna3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Light" pitchFamily="2" charset="0"/>
                    <a:ea typeface="Open Sans Light" pitchFamily="2" charset="0"/>
                    <a:cs typeface="Open Sans Light" pitchFamily="2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Push Notifications</c:v>
                </c:pt>
                <c:pt idx="1">
                  <c:v>Literatur</c:v>
                </c:pt>
                <c:pt idx="2">
                  <c:v>Stadienkalkulatoren_Result_Malignes_Melanom</c:v>
                </c:pt>
                <c:pt idx="3">
                  <c:v>Tools</c:v>
                </c:pt>
                <c:pt idx="4">
                  <c:v>Stadienkalkulatores</c:v>
                </c:pt>
                <c:pt idx="5">
                  <c:v>Stadienkalkulatoren_Malignes_Melanom</c:v>
                </c:pt>
                <c:pt idx="6">
                  <c:v>Home</c:v>
                </c:pt>
                <c:pt idx="7">
                  <c:v>Leitlinien</c:v>
                </c:pt>
                <c:pt idx="8">
                  <c:v>Stadienkalkulatoren Sektion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3240</c:v>
                </c:pt>
                <c:pt idx="1">
                  <c:v>3303</c:v>
                </c:pt>
                <c:pt idx="2">
                  <c:v>4117</c:v>
                </c:pt>
                <c:pt idx="3">
                  <c:v>4651</c:v>
                </c:pt>
                <c:pt idx="4">
                  <c:v>8218</c:v>
                </c:pt>
                <c:pt idx="5">
                  <c:v>10981</c:v>
                </c:pt>
                <c:pt idx="6">
                  <c:v>15767</c:v>
                </c:pt>
                <c:pt idx="7">
                  <c:v>19729</c:v>
                </c:pt>
                <c:pt idx="8">
                  <c:v>23336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D5-40E3-9F3D-4A0AB40453F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34919599"/>
        <c:axId val="1234920559"/>
      </c:barChart>
      <c:catAx>
        <c:axId val="1234919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pPr>
            <a:endParaRPr lang="es-ES"/>
          </a:p>
        </c:txPr>
        <c:crossAx val="1234920559"/>
        <c:crosses val="autoZero"/>
        <c:auto val="1"/>
        <c:lblAlgn val="ctr"/>
        <c:lblOffset val="100"/>
        <c:noMultiLvlLbl val="0"/>
      </c:catAx>
      <c:valAx>
        <c:axId val="12349205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34919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Open Sans Light" pitchFamily="2" charset="0"/>
          <a:ea typeface="Open Sans Light" pitchFamily="2" charset="0"/>
          <a:cs typeface="Open Sans Light" pitchFamily="2" charset="0"/>
        </a:defRPr>
      </a:pPr>
      <a:endParaRPr lang="es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prstGeom prst="rect">
          <a:avLst/>
        </a:prstGeom>
        <a:noFill/>
        <a:ln>
          <a:noFill/>
        </a:ln>
        <a:effectLst/>
      </c:spPr>
    </c:plotArea>
    <c:legend>
      <c:legendPos val="b"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 bwMode="auto">
    <a:xfrm>
      <a:off x="4290432" y="1925872"/>
      <a:ext cx="4823835" cy="3250065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Columna3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Light" pitchFamily="2" charset="0"/>
                    <a:ea typeface="Open Sans Light" pitchFamily="2" charset="0"/>
                    <a:cs typeface="Open Sans Light" pitchFamily="2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Hoja1!$A$2:$A$21</c:f>
              <c:strCache>
                <c:ptCount val="20"/>
                <c:pt idx="0">
                  <c:v>le-s3-ak.pdf</c:v>
                </c:pt>
                <c:pt idx="1">
                  <c:v>2023-04-bms-slide-deck-sicherer-umfrage</c:v>
                </c:pt>
                <c:pt idx="2">
                  <c:v>leilinien-5.pdf</c:v>
                </c:pt>
                <c:pt idx="3">
                  <c:v>leitlinie-4.pdf</c:v>
                </c:pt>
                <c:pt idx="4">
                  <c:v>bavencio-therapiemanagement.pdf</c:v>
                </c:pt>
                <c:pt idx="5">
                  <c:v>hautkrebs-update-rostock-23-24-okt-2025.pdf</c:v>
                </c:pt>
                <c:pt idx="6">
                  <c:v>hautkrebs-update-2025-save-the-dates.pdf</c:v>
                </c:pt>
                <c:pt idx="7">
                  <c:v>maignes-melanom.pdf</c:v>
                </c:pt>
                <c:pt idx="8">
                  <c:v>leitlinien-2.pdf</c:v>
                </c:pt>
                <c:pt idx="9">
                  <c:v>dermato-onkologie-update-2025.pdf</c:v>
                </c:pt>
                <c:pt idx="10">
                  <c:v>leitlinie-13.pdf</c:v>
                </c:pt>
                <c:pt idx="11">
                  <c:v>nachsorge-auf-einen-blick.pdf</c:v>
                </c:pt>
                <c:pt idx="12">
                  <c:v>hautkrebs-update-2025-save-the-dates.pdf</c:v>
                </c:pt>
                <c:pt idx="13">
                  <c:v>oncopulse-leitlinien-table.pdf</c:v>
                </c:pt>
                <c:pt idx="14">
                  <c:v>oncopulse-leitlinien-tables-2pages.pdf</c:v>
                </c:pt>
                <c:pt idx="15">
                  <c:v>leitlinien-3.pdf</c:v>
                </c:pt>
                <c:pt idx="16">
                  <c:v>3-dermato-onkologie-update-stand-01102025.pdf</c:v>
                </c:pt>
                <c:pt idx="17">
                  <c:v>leitlinien-1.pdf</c:v>
                </c:pt>
                <c:pt idx="18">
                  <c:v>100minsaboutphp-invite-20th-final.pdf</c:v>
                </c:pt>
                <c:pt idx="19">
                  <c:v>Others</c:v>
                </c:pt>
              </c:strCache>
            </c:strRef>
          </c:cat>
          <c:val>
            <c:numRef>
              <c:f>Hoja1!$B$2:$B$21</c:f>
              <c:numCache>
                <c:formatCode>General</c:formatCode>
                <c:ptCount val="20"/>
                <c:pt idx="0">
                  <c:v>8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12</c:v>
                </c:pt>
                <c:pt idx="8">
                  <c:v>13</c:v>
                </c:pt>
                <c:pt idx="9">
                  <c:v>13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17</c:v>
                </c:pt>
                <c:pt idx="14">
                  <c:v>20</c:v>
                </c:pt>
                <c:pt idx="15">
                  <c:v>21</c:v>
                </c:pt>
                <c:pt idx="16">
                  <c:v>25</c:v>
                </c:pt>
                <c:pt idx="17">
                  <c:v>27</c:v>
                </c:pt>
                <c:pt idx="18">
                  <c:v>27</c:v>
                </c:pt>
                <c:pt idx="19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77-485E-B5EF-CFB02A677AB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34919599"/>
        <c:axId val="1234920559"/>
      </c:barChart>
      <c:catAx>
        <c:axId val="1234919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pPr>
            <a:endParaRPr lang="es-ES"/>
          </a:p>
        </c:txPr>
        <c:crossAx val="1234920559"/>
        <c:crosses val="autoZero"/>
        <c:auto val="1"/>
        <c:lblAlgn val="ctr"/>
        <c:lblOffset val="100"/>
        <c:noMultiLvlLbl val="0"/>
      </c:catAx>
      <c:valAx>
        <c:axId val="12349205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34919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Open Sans Light" pitchFamily="2" charset="0"/>
          <a:ea typeface="Open Sans Light" pitchFamily="2" charset="0"/>
          <a:cs typeface="Open Sans Light" pitchFamily="2" charset="0"/>
        </a:defRPr>
      </a:pPr>
      <a:endParaRPr lang="es-E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prstGeom prst="rect">
          <a:avLst/>
        </a:prstGeom>
        <a:noFill/>
        <a:ln>
          <a:noFill/>
        </a:ln>
        <a:effectLst/>
      </c:spPr>
    </c:plotArea>
    <c:legend>
      <c:legendPos val="b"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 bwMode="auto">
    <a:xfrm>
      <a:off x="4290432" y="1925872"/>
      <a:ext cx="4823835" cy="3250065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Columna3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Light" pitchFamily="2" charset="0"/>
                    <a:ea typeface="Open Sans Light" pitchFamily="2" charset="0"/>
                    <a:cs typeface="Open Sans Light" pitchFamily="2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Search Engines / Oncopulse</c:v>
                </c:pt>
                <c:pt idx="1">
                  <c:v>Campaigns / chatgpt.com</c:v>
                </c:pt>
                <c:pt idx="2">
                  <c:v>Search Engines / klisry salbe morgens</c:v>
                </c:pt>
                <c:pt idx="3">
                  <c:v>Search Engines / diclofenac-homepage.de</c:v>
                </c:pt>
                <c:pt idx="4">
                  <c:v>Websites / www.ado-homepage.de</c:v>
                </c:pt>
                <c:pt idx="5">
                  <c:v>Seach Engines / oncotobee</c:v>
                </c:pt>
                <c:pt idx="6">
                  <c:v>Website / login.doccheck.com</c:v>
                </c:pt>
                <c:pt idx="7">
                  <c:v>Websites / com.android.vending</c:v>
                </c:pt>
                <c:pt idx="8">
                  <c:v>Direct Entry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23</c:v>
                </c:pt>
                <c:pt idx="1">
                  <c:v>36</c:v>
                </c:pt>
                <c:pt idx="2">
                  <c:v>37</c:v>
                </c:pt>
                <c:pt idx="3">
                  <c:v>37</c:v>
                </c:pt>
                <c:pt idx="4">
                  <c:v>66</c:v>
                </c:pt>
                <c:pt idx="5">
                  <c:v>88</c:v>
                </c:pt>
                <c:pt idx="6">
                  <c:v>141</c:v>
                </c:pt>
                <c:pt idx="7">
                  <c:v>739</c:v>
                </c:pt>
                <c:pt idx="8">
                  <c:v>26454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BD-4F8C-A8A5-35D4E93F482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34919599"/>
        <c:axId val="1234920559"/>
      </c:barChart>
      <c:catAx>
        <c:axId val="1234919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pPr>
            <a:endParaRPr lang="es-ES"/>
          </a:p>
        </c:txPr>
        <c:crossAx val="1234920559"/>
        <c:crosses val="autoZero"/>
        <c:auto val="1"/>
        <c:lblAlgn val="ctr"/>
        <c:lblOffset val="100"/>
        <c:noMultiLvlLbl val="0"/>
      </c:catAx>
      <c:valAx>
        <c:axId val="12349205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34919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Open Sans Light" pitchFamily="2" charset="0"/>
          <a:ea typeface="Open Sans Light" pitchFamily="2" charset="0"/>
          <a:cs typeface="Open Sans Light" pitchFamily="2" charset="0"/>
        </a:defRPr>
      </a:pPr>
      <a:endParaRPr lang="es-E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prstGeom prst="rect">
          <a:avLst/>
        </a:prstGeom>
        <a:noFill/>
        <a:ln>
          <a:noFill/>
        </a:ln>
        <a:effectLst/>
      </c:spPr>
    </c:plotArea>
    <c:legend>
      <c:legendPos val="b"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 bwMode="auto">
    <a:xfrm>
      <a:off x="4290432" y="1925872"/>
      <a:ext cx="4823835" cy="3250065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Columna3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Light" pitchFamily="2" charset="0"/>
                    <a:ea typeface="Open Sans Light" pitchFamily="2" charset="0"/>
                    <a:cs typeface="Open Sans Light" pitchFamily="2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Hoja1!$A$2:$A$16</c:f>
              <c:strCache>
                <c:ptCount val="15"/>
                <c:pt idx="0">
                  <c:v>derma.ch</c:v>
                </c:pt>
                <c:pt idx="1">
                  <c:v>www.doctorflix.de</c:v>
                </c:pt>
                <c:pt idx="2">
                  <c:v>www.ado-homepage.de</c:v>
                </c:pt>
                <c:pt idx="3">
                  <c:v>gdpr.eu</c:v>
                </c:pt>
                <c:pt idx="4">
                  <c:v>www.melanomarisk.org.au</c:v>
                </c:pt>
                <c:pt idx="5">
                  <c:v>ayvakt.de</c:v>
                </c:pt>
                <c:pt idx="6">
                  <c:v>www.mskcc.org</c:v>
                </c:pt>
                <c:pt idx="7">
                  <c:v>www.evidencio.com</c:v>
                </c:pt>
                <c:pt idx="8">
                  <c:v>ado-kongress.de</c:v>
                </c:pt>
                <c:pt idx="9">
                  <c:v>play.google.com</c:v>
                </c:pt>
                <c:pt idx="10">
                  <c:v>apps.apple.com</c:v>
                </c:pt>
                <c:pt idx="11">
                  <c:v>ado-homepage.de</c:v>
                </c:pt>
                <c:pt idx="12">
                  <c:v>www.oncopulse.de</c:v>
                </c:pt>
                <c:pt idx="13">
                  <c:v>www.dermatooncology.de</c:v>
                </c:pt>
                <c:pt idx="14">
                  <c:v>Stadienkalkulatoren &amp; Tools</c:v>
                </c:pt>
              </c:strCache>
            </c:strRef>
          </c:cat>
          <c:val>
            <c:numRef>
              <c:f>Hoja1!$B$2:$B$16</c:f>
              <c:numCache>
                <c:formatCode>General</c:formatCode>
                <c:ptCount val="15"/>
                <c:pt idx="0">
                  <c:v>6</c:v>
                </c:pt>
                <c:pt idx="1">
                  <c:v>7</c:v>
                </c:pt>
                <c:pt idx="2">
                  <c:v>9</c:v>
                </c:pt>
                <c:pt idx="3">
                  <c:v>9</c:v>
                </c:pt>
                <c:pt idx="4">
                  <c:v>10</c:v>
                </c:pt>
                <c:pt idx="5">
                  <c:v>10</c:v>
                </c:pt>
                <c:pt idx="6">
                  <c:v>12</c:v>
                </c:pt>
                <c:pt idx="7">
                  <c:v>15</c:v>
                </c:pt>
                <c:pt idx="8">
                  <c:v>17</c:v>
                </c:pt>
                <c:pt idx="9">
                  <c:v>20</c:v>
                </c:pt>
                <c:pt idx="10">
                  <c:v>28</c:v>
                </c:pt>
                <c:pt idx="11">
                  <c:v>30</c:v>
                </c:pt>
                <c:pt idx="12">
                  <c:v>52</c:v>
                </c:pt>
                <c:pt idx="13">
                  <c:v>249</c:v>
                </c:pt>
                <c:pt idx="14">
                  <c:v>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9D-4C24-9BD2-BCBA47A5298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34919599"/>
        <c:axId val="1234920559"/>
      </c:barChart>
      <c:catAx>
        <c:axId val="1234919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pPr>
            <a:endParaRPr lang="es-ES"/>
          </a:p>
        </c:txPr>
        <c:crossAx val="1234920559"/>
        <c:crosses val="autoZero"/>
        <c:auto val="1"/>
        <c:lblAlgn val="ctr"/>
        <c:lblOffset val="100"/>
        <c:noMultiLvlLbl val="0"/>
      </c:catAx>
      <c:valAx>
        <c:axId val="12349205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34919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Open Sans Light" pitchFamily="2" charset="0"/>
          <a:ea typeface="Open Sans Light" pitchFamily="2" charset="0"/>
          <a:cs typeface="Open Sans Light" pitchFamily="2" charset="0"/>
        </a:defRPr>
      </a:pPr>
      <a:endParaRPr lang="es-E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Downloads</c:v>
                </c:pt>
              </c:strCache>
            </c:strRef>
          </c:tx>
          <c:spPr>
            <a:prstGeom prst="rect">
              <a:avLst/>
            </a:prstGeom>
            <a:solidFill>
              <a:srgbClr val="FF9933"/>
            </a:solidFill>
          </c:spPr>
          <c:dPt>
            <c:idx val="0"/>
            <c:bubble3D val="0"/>
            <c:spPr>
              <a:prstGeom prst="rect">
                <a:avLst/>
              </a:prstGeom>
              <a:solidFill>
                <a:srgbClr val="FF99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09-40A9-A919-6D4699F8F9E8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rgbClr val="5A1B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09-40A9-A919-6D4699F8F9E8}"/>
              </c:ext>
            </c:extLst>
          </c:dPt>
          <c:dLbls>
            <c:dLbl>
              <c:idx val="0"/>
              <c:layout>
                <c:manualLayout>
                  <c:x val="-0.14019000000000001"/>
                  <c:y val="-0.209897"/>
                </c:manualLayout>
              </c:layout>
              <c:tx>
                <c:rich>
                  <a:bodyPr/>
                  <a:lstStyle/>
                  <a:p>
                    <a:fld id="{64789857-4E50-4E4B-BECD-4B3E016816BC}" type="PERCENTAGE">
                      <a:rPr lang="en-US"/>
                      <a:pPr/>
                      <a:t>[PORCENTAJE]</a:t>
                    </a:fld>
                    <a:endParaRPr lang="es-E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mc="http://schemas.openxmlformats.org/markup-compatibility/2006" xmlns:c15="http://schemas.microsoft.com/office/drawing/2012/chart" xmlns:c14="http://schemas.microsoft.com/office/drawing/2007/8/2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409-40A9-A919-6D4699F8F9E8}"/>
                </c:ext>
              </c:extLst>
            </c:dLbl>
            <c:dLbl>
              <c:idx val="1"/>
              <c:layout>
                <c:manualLayout>
                  <c:x val="0.10623299999999999"/>
                  <c:y val="0.19211"/>
                </c:manualLayout>
              </c:layout>
              <c:tx>
                <c:rich>
                  <a:bodyPr/>
                  <a:lstStyle/>
                  <a:p>
                    <a:fld id="{C2CA7BC9-6569-4DC5-A73F-C531B2BF6BE6}" type="PERCENTAGE">
                      <a:rPr lang="en-US"/>
                      <a:pPr/>
                      <a:t>[PORCENTAJE]</a:t>
                    </a:fld>
                    <a:endParaRPr lang="es-E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mc="http://schemas.openxmlformats.org/markup-compatibility/2006" xmlns:c15="http://schemas.microsoft.com/office/drawing/2012/chart" xmlns:c14="http://schemas.microsoft.com/office/drawing/2007/8/2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409-40A9-A919-6D4699F8F9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baseline="0">
                    <a:solidFill>
                      <a:schemeClr val="bg1"/>
                    </a:solidFill>
                    <a:latin typeface="Open Sans Light"/>
                    <a:ea typeface="Open Sans Light"/>
                    <a:cs typeface="Open Sans Light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Hoja1!$A$2:$A$3</c:f>
              <c:strCache>
                <c:ptCount val="2"/>
                <c:pt idx="0">
                  <c:v>iOS</c:v>
                </c:pt>
                <c:pt idx="1">
                  <c:v>Android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2486</c:v>
                </c:pt>
                <c:pt idx="1">
                  <c:v>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09-40A9-A919-6D4699F8F9E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prstGeom prst="rect">
          <a:avLst/>
        </a:prstGeom>
        <a:noFill/>
        <a:ln>
          <a:noFill/>
        </a:ln>
        <a:effectLst/>
      </c:spPr>
    </c:plotArea>
    <c:legend>
      <c:legendPos val="b"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Open Sans Light"/>
              <a:ea typeface="Open Sans Light"/>
              <a:cs typeface="Open Sans Light"/>
            </a:defRPr>
          </a:pPr>
          <a:endParaRPr lang="en-US"/>
        </a:p>
      </c:txPr>
    </c:legend>
    <c:plotVisOnly val="1"/>
    <c:dispBlanksAs val="gap"/>
    <c:showDLblsOverMax val="0"/>
  </c:chart>
  <c:spPr>
    <a:xfrm>
      <a:off x="2759969" y="1521163"/>
      <a:ext cx="5738070" cy="4055388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>
          <a:latin typeface="Open Sans Light"/>
          <a:ea typeface="Open Sans Light"/>
          <a:cs typeface="Open Sans Light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Columna3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Light" pitchFamily="2" charset="0"/>
                    <a:ea typeface="Open Sans Light" pitchFamily="2" charset="0"/>
                    <a:cs typeface="Open Sans Light" pitchFamily="2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Hoja1!$A$2:$A$21</c:f>
              <c:strCache>
                <c:ptCount val="20"/>
                <c:pt idx="0">
                  <c:v>login_action_autologin_doccheck</c:v>
                </c:pt>
                <c:pt idx="1">
                  <c:v>feedback_action_file</c:v>
                </c:pt>
                <c:pt idx="2">
                  <c:v>login_general_succesful</c:v>
                </c:pt>
                <c:pt idx="3">
                  <c:v>login_action_doccheck</c:v>
                </c:pt>
                <c:pt idx="4">
                  <c:v>fortbildungeneCME_action_videoselected</c:v>
                </c:pt>
                <c:pt idx="5">
                  <c:v>slide_kits_literature_detail_action_article</c:v>
                </c:pt>
                <c:pt idx="6">
                  <c:v>start_action_notification</c:v>
                </c:pt>
                <c:pt idx="7">
                  <c:v>slide_kits_literature_detail_action_detail</c:v>
                </c:pt>
                <c:pt idx="8">
                  <c:v>login_action_login</c:v>
                </c:pt>
                <c:pt idx="9">
                  <c:v>calculator_section_event_result</c:v>
                </c:pt>
                <c:pt idx="10">
                  <c:v>start_action_feedback</c:v>
                </c:pt>
                <c:pt idx="11">
                  <c:v>ADOEvents_event</c:v>
                </c:pt>
                <c:pt idx="12">
                  <c:v>tools_action_tooldetail</c:v>
                </c:pt>
                <c:pt idx="13">
                  <c:v>medikamente_action_drug</c:v>
                </c:pt>
                <c:pt idx="14">
                  <c:v>start_action_home</c:v>
                </c:pt>
                <c:pt idx="15">
                  <c:v>calculator_section_event_detail</c:v>
                </c:pt>
                <c:pt idx="16">
                  <c:v>calculator_event</c:v>
                </c:pt>
                <c:pt idx="17">
                  <c:v>leilinien_action_detail</c:v>
                </c:pt>
                <c:pt idx="18">
                  <c:v>home_action_option</c:v>
                </c:pt>
                <c:pt idx="19">
                  <c:v>calculator_section_event</c:v>
                </c:pt>
              </c:strCache>
            </c:strRef>
          </c:cat>
          <c:val>
            <c:numRef>
              <c:f>Hoja1!$B$2:$B$21</c:f>
              <c:numCache>
                <c:formatCode>General</c:formatCode>
                <c:ptCount val="20"/>
                <c:pt idx="0">
                  <c:v>286</c:v>
                </c:pt>
                <c:pt idx="1">
                  <c:v>383</c:v>
                </c:pt>
                <c:pt idx="2">
                  <c:v>386</c:v>
                </c:pt>
                <c:pt idx="3">
                  <c:v>461</c:v>
                </c:pt>
                <c:pt idx="4">
                  <c:v>570</c:v>
                </c:pt>
                <c:pt idx="5">
                  <c:v>634</c:v>
                </c:pt>
                <c:pt idx="6">
                  <c:v>875</c:v>
                </c:pt>
                <c:pt idx="7">
                  <c:v>938</c:v>
                </c:pt>
                <c:pt idx="8">
                  <c:v>943</c:v>
                </c:pt>
                <c:pt idx="9">
                  <c:v>957</c:v>
                </c:pt>
                <c:pt idx="10">
                  <c:v>1046</c:v>
                </c:pt>
                <c:pt idx="11">
                  <c:v>1053</c:v>
                </c:pt>
                <c:pt idx="12">
                  <c:v>1550</c:v>
                </c:pt>
                <c:pt idx="13">
                  <c:v>1628</c:v>
                </c:pt>
                <c:pt idx="14">
                  <c:v>1661</c:v>
                </c:pt>
                <c:pt idx="15">
                  <c:v>2776</c:v>
                </c:pt>
                <c:pt idx="16">
                  <c:v>6230</c:v>
                </c:pt>
                <c:pt idx="17">
                  <c:v>9654</c:v>
                </c:pt>
                <c:pt idx="18">
                  <c:v>13281</c:v>
                </c:pt>
                <c:pt idx="19">
                  <c:v>20176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AD-4923-BDA1-BDCDA58D882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34919599"/>
        <c:axId val="1234920559"/>
      </c:barChart>
      <c:catAx>
        <c:axId val="1234919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pPr>
            <a:endParaRPr lang="es-ES"/>
          </a:p>
        </c:txPr>
        <c:crossAx val="1234920559"/>
        <c:crosses val="autoZero"/>
        <c:auto val="1"/>
        <c:lblAlgn val="ctr"/>
        <c:lblOffset val="100"/>
        <c:noMultiLvlLbl val="0"/>
      </c:catAx>
      <c:valAx>
        <c:axId val="12349205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34919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Open Sans Light" pitchFamily="2" charset="0"/>
          <a:ea typeface="Open Sans Light" pitchFamily="2" charset="0"/>
          <a:cs typeface="Open Sans Light" pitchFamily="2" charset="0"/>
        </a:defRPr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5800000000001"/>
          <c:y val="0.1522"/>
          <c:w val="0.62548099999999995"/>
          <c:h val="0.7487559999999999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prstGeom prst="rect">
              <a:avLst/>
            </a:prstGeom>
            <a:solidFill>
              <a:srgbClr val="FE9716"/>
            </a:solidFill>
          </c:spPr>
          <c:dPt>
            <c:idx val="0"/>
            <c:bubble3D val="0"/>
            <c:spPr>
              <a:prstGeom prst="rect">
                <a:avLst/>
              </a:prstGeom>
              <a:solidFill>
                <a:srgbClr val="FE97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AE-44FD-ACE7-92D4430523B6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rgbClr val="31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AE-44FD-ACE7-92D4430523B6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solidFill>
                <a:srgbClr val="5C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AE-44FD-ACE7-92D4430523B6}"/>
              </c:ext>
            </c:extLst>
          </c:dPt>
          <c:dPt>
            <c:idx val="3"/>
            <c:bubble3D val="0"/>
            <c:spPr>
              <a:prstGeom prst="rect">
                <a:avLst/>
              </a:prstGeom>
              <a:solidFill>
                <a:srgbClr val="8B0D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5AE-44FD-ACE7-92D4430523B6}"/>
              </c:ext>
            </c:extLst>
          </c:dPt>
          <c:dPt>
            <c:idx val="4"/>
            <c:bubble3D val="0"/>
            <c:spPr>
              <a:prstGeom prst="rect">
                <a:avLst/>
              </a:prstGeom>
              <a:solidFill>
                <a:srgbClr val="FE97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5AE-44FD-ACE7-92D4430523B6}"/>
              </c:ext>
            </c:extLst>
          </c:dPt>
          <c:dLbls>
            <c:dLbl>
              <c:idx val="0"/>
              <c:layout>
                <c:manualLayout>
                  <c:x val="6.1344110529694837E-2"/>
                  <c:y val="-8.53840000000000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E14476-84D9-4BC3-9194-5BE5850CAF3E}" type="CATEGORYNAME">
                      <a:rPr lang="en-US"/>
                      <a:pPr>
                        <a:defRPr sz="1400" b="0" i="0" u="none" strike="noStrike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; </a:t>
                    </a:r>
                    <a:br>
                      <a:rPr lang="en-US"/>
                    </a:br>
                    <a:fld id="{2E7E0FD7-FB40-4AB0-8BF2-70730D88A4D0}" type="VALUE">
                      <a:rPr lang="en-US"/>
                      <a:pPr>
                        <a:defRPr sz="1400" b="0" i="0" u="none" strike="noStrike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r>
                      <a:rPr lang="en-US"/>
                      <a:t>; </a:t>
                    </a:r>
                    <a:fld id="{00C10908-4462-4CBC-AC5A-3BFEC7E2FFCA}" type="PERCENTAGE">
                      <a:rPr lang="en-US"/>
                      <a:pPr>
                        <a:defRPr sz="1400" b="0" i="0" u="none" strike="noStrike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[PORCENTAJE]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mc="http://schemas.openxmlformats.org/markup-compatibility/2006" xmlns:c15="http://schemas.microsoft.com/office/drawing/2012/chart" xmlns:c14="http://schemas.microsoft.com/office/drawing/2007/8/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9765254091729742"/>
                      <c:h val="0.180296314937099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5AE-44FD-ACE7-92D4430523B6}"/>
                </c:ext>
              </c:extLst>
            </c:dLbl>
            <c:dLbl>
              <c:idx val="1"/>
              <c:layout>
                <c:manualLayout>
                  <c:x val="-2.5705271337547325E-2"/>
                  <c:y val="7.397017388235764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AE-44FD-ACE7-92D4430523B6}"/>
                </c:ext>
              </c:extLst>
            </c:dLbl>
            <c:dLbl>
              <c:idx val="2"/>
              <c:layout>
                <c:manualLayout>
                  <c:x val="-0.12523190729739336"/>
                  <c:y val="3.398594260634402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AE-44FD-ACE7-92D4430523B6}"/>
                </c:ext>
              </c:extLst>
            </c:dLbl>
            <c:dLbl>
              <c:idx val="3"/>
              <c:layout>
                <c:manualLayout>
                  <c:x val="-5.5060999999999999E-2"/>
                  <c:y val="3.321999999999999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95AE-44FD-ACE7-92D4430523B6}"/>
                </c:ext>
              </c:extLst>
            </c:dLbl>
            <c:dLbl>
              <c:idx val="4"/>
              <c:layout>
                <c:manualLayout>
                  <c:x val="0.15194194636489544"/>
                  <c:y val="1.619459463418679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AE-44FD-ACE7-92D4430523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Hoja1!$A$2:$A$6</c:f>
              <c:strCache>
                <c:ptCount val="5"/>
                <c:pt idx="0">
                  <c:v>iOS</c:v>
                </c:pt>
                <c:pt idx="1">
                  <c:v>Android</c:v>
                </c:pt>
                <c:pt idx="2">
                  <c:v>Windows</c:v>
                </c:pt>
                <c:pt idx="3">
                  <c:v>Mac</c:v>
                </c:pt>
                <c:pt idx="4">
                  <c:v>GNU/Linux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23538</c:v>
                </c:pt>
                <c:pt idx="1">
                  <c:v>2785</c:v>
                </c:pt>
                <c:pt idx="2">
                  <c:v>1513</c:v>
                </c:pt>
                <c:pt idx="3">
                  <c:v>399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5AE-44FD-ACE7-92D4430523B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7025543" y="1764485"/>
      <a:ext cx="4576182" cy="3822757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5800000000001"/>
          <c:y val="0.1522"/>
          <c:w val="0.62548099999999995"/>
          <c:h val="0.7487559999999999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prstGeom prst="rect">
              <a:avLst/>
            </a:prstGeom>
            <a:solidFill>
              <a:srgbClr val="FE9716"/>
            </a:solidFill>
          </c:spPr>
          <c:dPt>
            <c:idx val="0"/>
            <c:bubble3D val="0"/>
            <c:spPr>
              <a:prstGeom prst="rect">
                <a:avLst/>
              </a:prstGeom>
              <a:solidFill>
                <a:srgbClr val="5A1B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61-40A5-BD2B-BD4A586AC586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rgbClr val="FF99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61-40A5-BD2B-BD4A586AC586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solidFill>
                <a:srgbClr val="93047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61-40A5-BD2B-BD4A586AC586}"/>
              </c:ext>
            </c:extLst>
          </c:dPt>
          <c:dLbls>
            <c:dLbl>
              <c:idx val="0"/>
              <c:layout>
                <c:manualLayout>
                  <c:x val="1.390529453636241E-2"/>
                  <c:y val="3.08939999999999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0776656173203"/>
                      <c:h val="0.180296314937099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B61-40A5-BD2B-BD4A586AC586}"/>
                </c:ext>
              </c:extLst>
            </c:dLbl>
            <c:dLbl>
              <c:idx val="1"/>
              <c:layout>
                <c:manualLayout>
                  <c:x val="1.2702E-2"/>
                  <c:y val="-2.908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61-40A5-BD2B-BD4A586AC586}"/>
                </c:ext>
              </c:extLst>
            </c:dLbl>
            <c:dLbl>
              <c:idx val="2"/>
              <c:layout>
                <c:manualLayout>
                  <c:x val="1.0157266472356163E-2"/>
                  <c:y val="3.321686416374360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94154952753188"/>
                      <c:h val="0.123519752890387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B61-40A5-BD2B-BD4A586AC5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Hoja1!$A$2:$A$4</c:f>
              <c:strCache>
                <c:ptCount val="3"/>
                <c:pt idx="0">
                  <c:v>Smartphone</c:v>
                </c:pt>
                <c:pt idx="1">
                  <c:v>Desktop</c:v>
                </c:pt>
                <c:pt idx="2">
                  <c:v>Tablet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879</c:v>
                </c:pt>
                <c:pt idx="1">
                  <c:v>1886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B61-40A5-BD2B-BD4A586AC58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766140" y="1640089"/>
      <a:ext cx="4576182" cy="3822757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5800000000001"/>
          <c:y val="0.1522"/>
          <c:w val="0.62548099999999995"/>
          <c:h val="0.7487559999999999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prstGeom prst="rect">
              <a:avLst/>
            </a:prstGeom>
            <a:solidFill>
              <a:srgbClr val="FE9716"/>
            </a:solidFill>
          </c:spPr>
          <c:dPt>
            <c:idx val="0"/>
            <c:bubble3D val="0"/>
            <c:spPr>
              <a:prstGeom prst="rect">
                <a:avLst/>
              </a:prstGeom>
              <a:solidFill>
                <a:srgbClr val="5A1B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98-46F5-A99F-92E0815061ED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rgbClr val="31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98-46F5-A99F-92E0815061ED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solidFill>
                <a:srgbClr val="FE97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98-46F5-A99F-92E0815061ED}"/>
              </c:ext>
            </c:extLst>
          </c:dPt>
          <c:dPt>
            <c:idx val="3"/>
            <c:bubble3D val="0"/>
            <c:spPr>
              <a:prstGeom prst="rect">
                <a:avLst/>
              </a:prstGeom>
              <a:solidFill>
                <a:srgbClr val="8B0D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98-46F5-A99F-92E0815061ED}"/>
              </c:ext>
            </c:extLst>
          </c:dPt>
          <c:dPt>
            <c:idx val="4"/>
            <c:bubble3D val="0"/>
            <c:spPr>
              <a:prstGeom prst="rect">
                <a:avLst/>
              </a:prstGeom>
              <a:solidFill>
                <a:srgbClr val="93041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398-46F5-A99F-92E0815061ED}"/>
              </c:ext>
            </c:extLst>
          </c:dPt>
          <c:dLbls>
            <c:dLbl>
              <c:idx val="0"/>
              <c:layout>
                <c:manualLayout>
                  <c:x val="1.7181999999999999E-2"/>
                  <c:y val="4.73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4E5B228-A86E-4A94-9453-C99BD583E6A1}" type="CATEGORYNAME">
                      <a:rPr lang="en-US"/>
                      <a:pPr>
                        <a:defRPr sz="1400" b="0" i="0" u="none" strike="noStrike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; </a:t>
                    </a:r>
                    <a:br>
                      <a:rPr lang="en-US"/>
                    </a:br>
                    <a:fld id="{6766375F-1719-4B22-9ADB-78CAB52B9ABD}" type="VALUE">
                      <a:rPr lang="en-US"/>
                      <a:pPr>
                        <a:defRPr sz="1400" b="0" i="0" u="none" strike="noStrike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r>
                      <a:rPr lang="en-US"/>
                      <a:t>; </a:t>
                    </a:r>
                    <a:fld id="{838507E8-FB09-4FCD-B1EA-2A4F019A9E10}" type="PERCENTAGE">
                      <a:rPr lang="en-US"/>
                      <a:pPr>
                        <a:defRPr sz="1400" b="0" i="0" u="none" strike="noStrike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[PORCENTAJE]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mc="http://schemas.openxmlformats.org/markup-compatibility/2006" xmlns:c15="http://schemas.microsoft.com/office/drawing/2012/chart" xmlns:c14="http://schemas.microsoft.com/office/drawing/2007/8/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398-46F5-A99F-92E0815061ED}"/>
                </c:ext>
              </c:extLst>
            </c:dLbl>
            <c:dLbl>
              <c:idx val="1"/>
              <c:layout>
                <c:manualLayout>
                  <c:x val="8.2819999999999994E-3"/>
                  <c:y val="1.41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98-46F5-A99F-92E0815061ED}"/>
                </c:ext>
              </c:extLst>
            </c:dLbl>
            <c:dLbl>
              <c:idx val="2"/>
              <c:layout>
                <c:manualLayout>
                  <c:x val="-0.24096300000000001"/>
                  <c:y val="-8.305500000000000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98-46F5-A99F-92E0815061ED}"/>
                </c:ext>
              </c:extLst>
            </c:dLbl>
            <c:dLbl>
              <c:idx val="3"/>
              <c:layout>
                <c:manualLayout>
                  <c:x val="-7.7099999999999998E-4"/>
                  <c:y val="2.32550000000000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9A6087D-AE2C-4C52-AC28-8F7AC782911A}" type="CATEGORYNAME">
                      <a:rPr lang="en-US"/>
                      <a:pPr>
                        <a:defRPr sz="1400" b="0" i="0" u="none" strike="noStrike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; </a:t>
                    </a:r>
                    <a:br>
                      <a:rPr lang="en-US"/>
                    </a:br>
                    <a:fld id="{82059170-8029-4A20-BE69-A6485755B890}" type="VALUE">
                      <a:rPr lang="en-US"/>
                      <a:pPr>
                        <a:defRPr sz="1400" b="0" i="0" u="none" strike="noStrike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r>
                      <a:rPr lang="en-US"/>
                      <a:t>; </a:t>
                    </a:r>
                    <a:fld id="{DC439D7C-EB64-4494-B5C0-DAF264B94289}" type="PERCENTAGE">
                      <a:rPr lang="en-US"/>
                      <a:pPr>
                        <a:defRPr sz="1400" b="0" i="0" u="none" strike="noStrike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[PORCENTAJE]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mc="http://schemas.openxmlformats.org/markup-compatibility/2006" xmlns:c15="http://schemas.microsoft.com/office/drawing/2012/chart" xmlns:c14="http://schemas.microsoft.com/office/drawing/2007/8/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398-46F5-A99F-92E0815061ED}"/>
                </c:ext>
              </c:extLst>
            </c:dLbl>
            <c:dLbl>
              <c:idx val="4"/>
              <c:layout>
                <c:manualLayout>
                  <c:x val="-5.0650000000000001E-2"/>
                  <c:y val="9.549999999999999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398-46F5-A99F-92E0815061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Hoja1!$A$2:$A$6</c:f>
              <c:strCache>
                <c:ptCount val="5"/>
                <c:pt idx="0">
                  <c:v>iOS</c:v>
                </c:pt>
                <c:pt idx="1">
                  <c:v>Android</c:v>
                </c:pt>
                <c:pt idx="2">
                  <c:v>Windows</c:v>
                </c:pt>
                <c:pt idx="3">
                  <c:v>Mac</c:v>
                </c:pt>
                <c:pt idx="4">
                  <c:v>GNU/Linux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689</c:v>
                </c:pt>
                <c:pt idx="1">
                  <c:v>233</c:v>
                </c:pt>
                <c:pt idx="2">
                  <c:v>1479</c:v>
                </c:pt>
                <c:pt idx="3">
                  <c:v>387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98-46F5-A99F-92E0815061E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6849679" y="1780198"/>
      <a:ext cx="4576182" cy="3822757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41599999999998"/>
          <c:y val="0.13891100000000001"/>
          <c:w val="0.62548099999999995"/>
          <c:h val="0.7487559999999999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prstGeom prst="rect">
              <a:avLst/>
            </a:prstGeom>
            <a:solidFill>
              <a:srgbClr val="FE9716"/>
            </a:solidFill>
          </c:spPr>
          <c:dPt>
            <c:idx val="0"/>
            <c:bubble3D val="0"/>
            <c:spPr>
              <a:prstGeom prst="rect">
                <a:avLst/>
              </a:prstGeom>
              <a:solidFill>
                <a:srgbClr val="FE97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8F-47E8-8C21-66A01F5B3DAE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rgbClr val="31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8F-47E8-8C21-66A01F5B3DAE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solidFill>
                <a:srgbClr val="5C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8F-47E8-8C21-66A01F5B3DAE}"/>
              </c:ext>
            </c:extLst>
          </c:dPt>
          <c:dPt>
            <c:idx val="3"/>
            <c:bubble3D val="0"/>
            <c:spPr>
              <a:prstGeom prst="rect">
                <a:avLst/>
              </a:prstGeom>
              <a:solidFill>
                <a:srgbClr val="8B0D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8F-47E8-8C21-66A01F5B3DAE}"/>
              </c:ext>
            </c:extLst>
          </c:dPt>
          <c:dPt>
            <c:idx val="4"/>
            <c:bubble3D val="0"/>
            <c:spPr>
              <a:prstGeom prst="rect">
                <a:avLst/>
              </a:prstGeom>
              <a:solidFill>
                <a:srgbClr val="5A1B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68F-47E8-8C21-66A01F5B3DAE}"/>
              </c:ext>
            </c:extLst>
          </c:dPt>
          <c:dPt>
            <c:idx val="5"/>
            <c:bubble3D val="0"/>
            <c:spPr>
              <a:prstGeom prst="rect">
                <a:avLst/>
              </a:prstGeom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68F-47E8-8C21-66A01F5B3DAE}"/>
              </c:ext>
            </c:extLst>
          </c:dPt>
          <c:dLbls>
            <c:dLbl>
              <c:idx val="0"/>
              <c:layout>
                <c:manualLayout>
                  <c:x val="0.14572963198666489"/>
                  <c:y val="-5.54840000000000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18B6DB0-ABEA-4FCD-BF0B-70644F0B036F}" type="CATEGORYNAME">
                      <a:rPr lang="en-US"/>
                      <a:pPr>
                        <a:defRPr sz="1400" b="0" i="0" u="none" strike="noStrike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; </a:t>
                    </a:r>
                    <a:br>
                      <a:rPr lang="en-US"/>
                    </a:br>
                    <a:fld id="{EB26CF5F-EE92-4D3B-BAC1-FB55048CC017}" type="VALUE">
                      <a:rPr lang="en-US"/>
                      <a:pPr>
                        <a:defRPr sz="1400" b="0" i="0" u="none" strike="noStrike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r>
                      <a:rPr lang="en-US"/>
                      <a:t>; </a:t>
                    </a:r>
                    <a:fld id="{E4974CFB-3F63-4665-8857-1E3A224F45C5}" type="PERCENTAGE">
                      <a:rPr lang="en-US"/>
                      <a:pPr>
                        <a:defRPr sz="1400" b="0" i="0" u="none" strike="noStrike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[PORCENTAJE]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mc="http://schemas.openxmlformats.org/markup-compatibility/2006" xmlns:c15="http://schemas.microsoft.com/office/drawing/2012/chart" xmlns:c14="http://schemas.microsoft.com/office/drawing/2007/8/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8655158383123749"/>
                      <c:h val="0.180296314937099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68F-47E8-8C21-66A01F5B3DAE}"/>
                </c:ext>
              </c:extLst>
            </c:dLbl>
            <c:dLbl>
              <c:idx val="1"/>
              <c:layout>
                <c:manualLayout>
                  <c:x val="-0.10081329807249802"/>
                  <c:y val="0.140347921670145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8F-47E8-8C21-66A01F5B3DAE}"/>
                </c:ext>
              </c:extLst>
            </c:dLbl>
            <c:dLbl>
              <c:idx val="2"/>
              <c:layout>
                <c:manualLayout>
                  <c:x val="-0.12621099999999999"/>
                  <c:y val="3.66210000000000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8F-47E8-8C21-66A01F5B3DAE}"/>
                </c:ext>
              </c:extLst>
            </c:dLbl>
            <c:dLbl>
              <c:idx val="3"/>
              <c:layout>
                <c:manualLayout>
                  <c:x val="1.154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C68F-47E8-8C21-66A01F5B3DAE}"/>
                </c:ext>
              </c:extLst>
            </c:dLbl>
            <c:dLbl>
              <c:idx val="4"/>
              <c:layout>
                <c:manualLayout>
                  <c:x val="0.11842900000000001"/>
                  <c:y val="5.121999999999999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8F-47E8-8C21-66A01F5B3DAE}"/>
                </c:ext>
              </c:extLst>
            </c:dLbl>
            <c:dLbl>
              <c:idx val="5"/>
              <c:layout>
                <c:manualLayout>
                  <c:x val="0.23849999999999999"/>
                  <c:y val="3.351799999999999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68F-47E8-8C21-66A01F5B3D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Hoja1!$A$2:$A$7</c:f>
              <c:strCache>
                <c:ptCount val="6"/>
                <c:pt idx="0">
                  <c:v>Apple</c:v>
                </c:pt>
                <c:pt idx="1">
                  <c:v>Samsung</c:v>
                </c:pt>
                <c:pt idx="2">
                  <c:v>Unknown</c:v>
                </c:pt>
                <c:pt idx="3">
                  <c:v>Google</c:v>
                </c:pt>
                <c:pt idx="4">
                  <c:v>Huawei</c:v>
                </c:pt>
                <c:pt idx="5">
                  <c:v>Others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22462</c:v>
                </c:pt>
                <c:pt idx="1">
                  <c:v>913</c:v>
                </c:pt>
                <c:pt idx="2">
                  <c:v>301</c:v>
                </c:pt>
                <c:pt idx="3">
                  <c:v>562</c:v>
                </c:pt>
                <c:pt idx="4">
                  <c:v>191</c:v>
                </c:pt>
                <c:pt idx="5">
                  <c:v>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68F-47E8-8C21-66A01F5B3DA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494738" y="1665519"/>
      <a:ext cx="4576182" cy="3822757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5800000000001"/>
          <c:y val="0.1522"/>
          <c:w val="0.62548099999999995"/>
          <c:h val="0.7487559999999999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prstGeom prst="rect">
              <a:avLst/>
            </a:prstGeom>
            <a:solidFill>
              <a:srgbClr val="FE9716"/>
            </a:solidFill>
          </c:spPr>
          <c:dPt>
            <c:idx val="0"/>
            <c:bubble3D val="0"/>
            <c:spPr>
              <a:prstGeom prst="rect">
                <a:avLst/>
              </a:prstGeom>
              <a:solidFill>
                <a:srgbClr val="FE97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59-4022-A225-36C488C06AA8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rgbClr val="31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59-4022-A225-36C488C06AA8}"/>
              </c:ext>
            </c:extLst>
          </c:dPt>
          <c:dLbls>
            <c:dLbl>
              <c:idx val="0"/>
              <c:layout>
                <c:manualLayout>
                  <c:x val="4.8697363872328502E-2"/>
                  <c:y val="-3.22284414102178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8ECE5A-5402-4513-8036-3D3D84ACDF4E}" type="CATEGORYNAME">
                      <a:rPr lang="en-US"/>
                      <a:pPr>
                        <a:defRPr sz="1400" b="0" i="0" u="none" strike="noStrike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; </a:t>
                    </a:r>
                    <a:br>
                      <a:rPr lang="en-US"/>
                    </a:br>
                    <a:fld id="{DF467B9D-2CF1-40F3-BB17-2E7A7A64DEB7}" type="VALUE">
                      <a:rPr lang="en-US"/>
                      <a:pPr>
                        <a:defRPr sz="1400" b="0" i="0" u="none" strike="noStrike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r>
                      <a:rPr lang="en-US"/>
                      <a:t>; </a:t>
                    </a:r>
                    <a:fld id="{CCABEB28-8828-4389-8EF0-F545C7F55608}" type="PERCENTAGE">
                      <a:rPr lang="en-US"/>
                      <a:pPr>
                        <a:defRPr sz="1400" b="0" i="0" u="none" strike="noStrike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[PORCENTAJE]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mc="http://schemas.openxmlformats.org/markup-compatibility/2006" xmlns:c15="http://schemas.microsoft.com/office/drawing/2012/chart" xmlns:c14="http://schemas.microsoft.com/office/drawing/2007/8/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5471932715962781"/>
                      <c:h val="0.180296314937099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359-4022-A225-36C488C06AA8}"/>
                </c:ext>
              </c:extLst>
            </c:dLbl>
            <c:dLbl>
              <c:idx val="1"/>
              <c:layout>
                <c:manualLayout>
                  <c:x val="-3.9490000000000003E-3"/>
                  <c:y val="-5.82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59-4022-A225-36C488C06A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Hoja1!$A$2:$A$3</c:f>
              <c:strCache>
                <c:ptCount val="2"/>
                <c:pt idx="0">
                  <c:v>iOS</c:v>
                </c:pt>
                <c:pt idx="1">
                  <c:v>Android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22462</c:v>
                </c:pt>
                <c:pt idx="1">
                  <c:v>2381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59-4022-A225-36C488C06AA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6849680" y="1665519"/>
      <a:ext cx="4576182" cy="3822757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5800000000001"/>
          <c:y val="0.1522"/>
          <c:w val="0.62548099999999995"/>
          <c:h val="0.7487559999999999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prstGeom prst="rect">
              <a:avLst/>
            </a:prstGeom>
            <a:solidFill>
              <a:srgbClr val="FE9716"/>
            </a:solidFill>
          </c:spPr>
          <c:dPt>
            <c:idx val="0"/>
            <c:bubble3D val="0"/>
            <c:spPr>
              <a:prstGeom prst="rect">
                <a:avLst/>
              </a:prstGeom>
              <a:solidFill>
                <a:srgbClr val="FE97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01-4150-A34E-48ED8DC939C6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rgbClr val="31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01-4150-A34E-48ED8DC939C6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solidFill>
                <a:srgbClr val="5C04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01-4150-A34E-48ED8DC939C6}"/>
              </c:ext>
            </c:extLst>
          </c:dPt>
          <c:dPt>
            <c:idx val="3"/>
            <c:bubble3D val="0"/>
            <c:spPr>
              <a:prstGeom prst="rect">
                <a:avLst/>
              </a:prstGeom>
              <a:solidFill>
                <a:srgbClr val="8B0D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01-4150-A34E-48ED8DC939C6}"/>
              </c:ext>
            </c:extLst>
          </c:dPt>
          <c:dPt>
            <c:idx val="4"/>
            <c:bubble3D val="0"/>
            <c:spPr>
              <a:prstGeom prst="rect">
                <a:avLst/>
              </a:prstGeom>
              <a:solidFill>
                <a:srgbClr val="93047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201-4150-A34E-48ED8DC939C6}"/>
              </c:ext>
            </c:extLst>
          </c:dPt>
          <c:dPt>
            <c:idx val="5"/>
            <c:bubble3D val="0"/>
            <c:spPr>
              <a:prstGeom prst="rect">
                <a:avLst/>
              </a:prstGeom>
              <a:solidFill>
                <a:srgbClr val="93044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201-4150-A34E-48ED8DC939C6}"/>
              </c:ext>
            </c:extLst>
          </c:dPt>
          <c:dPt>
            <c:idx val="6"/>
            <c:bubble3D val="0"/>
            <c:spPr>
              <a:prstGeom prst="rect">
                <a:avLst/>
              </a:prstGeom>
              <a:solidFill>
                <a:srgbClr val="93041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201-4150-A34E-48ED8DC939C6}"/>
              </c:ext>
            </c:extLst>
          </c:dPt>
          <c:dLbls>
            <c:dLbl>
              <c:idx val="0"/>
              <c:layout>
                <c:manualLayout>
                  <c:x val="3.7365000000000002E-2"/>
                  <c:y val="-4.9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201-4150-A34E-48ED8DC939C6}"/>
                </c:ext>
              </c:extLst>
            </c:dLbl>
            <c:dLbl>
              <c:idx val="1"/>
              <c:layout>
                <c:manualLayout>
                  <c:x val="-4.1595192042480439E-2"/>
                  <c:y val="0.21088564026151263"/>
                </c:manualLayout>
              </c:layout>
              <c:tx>
                <c:rich>
                  <a:bodyPr/>
                  <a:lstStyle/>
                  <a:p>
                    <a:fld id="{FCF8C923-1581-475D-9D6F-6E764B4985D8}" type="CATEGORYNAME">
                      <a:rPr lang="en-US"/>
                      <a:pPr/>
                      <a:t>[NOMBRE DE CATEGORÍA]</a:t>
                    </a:fld>
                    <a:r>
                      <a:rPr lang="en-US"/>
                      <a:t>; </a:t>
                    </a:r>
                    <a:br>
                      <a:rPr lang="en-US"/>
                    </a:br>
                    <a:fld id="{EDC3EE04-37BF-44AB-A10A-A538FF26119B}" type="VALUE">
                      <a:rPr lang="en-US"/>
                      <a:pPr/>
                      <a:t>[VALOR]</a:t>
                    </a:fld>
                    <a:r>
                      <a:rPr lang="en-US"/>
                      <a:t>; </a:t>
                    </a:r>
                    <a:fld id="{B576E9A0-1874-4E90-9F65-558DE54D5D14}" type="PERCENTAGE">
                      <a:rPr lang="en-US"/>
                      <a:pPr/>
                      <a:t>[PORCENTAJE]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mc="http://schemas.openxmlformats.org/markup-compatibility/2006" xmlns:c15="http://schemas.microsoft.com/office/drawing/2012/chart" xmlns:c14="http://schemas.microsoft.com/office/drawing/2007/8/2/chart">
                <c:ext xmlns:c15="http://schemas.microsoft.com/office/drawing/2012/chart" uri="{CE6537A1-D6FC-4f65-9D91-7224C49458BB}">
                  <c15:layout>
                    <c:manualLayout>
                      <c:w val="0.23538921850323494"/>
                      <c:h val="0.148881684651099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201-4150-A34E-48ED8DC939C6}"/>
                </c:ext>
              </c:extLst>
            </c:dLbl>
            <c:dLbl>
              <c:idx val="2"/>
              <c:layout>
                <c:manualLayout>
                  <c:x val="-0.14120884537767259"/>
                  <c:y val="0.1579599999999999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43576614666032"/>
                      <c:h val="0.101997807910961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201-4150-A34E-48ED8DC939C6}"/>
                </c:ext>
              </c:extLst>
            </c:dLbl>
            <c:dLbl>
              <c:idx val="3"/>
              <c:layout>
                <c:manualLayout>
                  <c:x val="-0.23561862145718082"/>
                  <c:y val="7.7392969330194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0201-4150-A34E-48ED8DC939C6}"/>
                </c:ext>
              </c:extLst>
            </c:dLbl>
            <c:dLbl>
              <c:idx val="4"/>
              <c:layout>
                <c:manualLayout>
                  <c:x val="-0.24587100000000001"/>
                  <c:y val="-6.0893000000000003E-2"/>
                </c:manualLayout>
              </c:layout>
              <c:tx>
                <c:rich>
                  <a:bodyPr/>
                  <a:lstStyle/>
                  <a:p>
                    <a:fld id="{B64D766A-835F-40BB-9CD4-F26264C15558}" type="CATEGORYNAME">
                      <a:rPr lang="en-US"/>
                      <a:pPr/>
                      <a:t>[NOMBRE DE CATEGORÍA]</a:t>
                    </a:fld>
                    <a:r>
                      <a:rPr lang="en-US"/>
                      <a:t>; </a:t>
                    </a:r>
                  </a:p>
                  <a:p>
                    <a:fld id="{A04FF830-B178-45EB-8D59-CC4E2A1CA70F}" type="VALUE">
                      <a:rPr lang="en-US"/>
                      <a:pPr/>
                      <a:t>[VALOR]</a:t>
                    </a:fld>
                    <a:r>
                      <a:rPr lang="en-US"/>
                      <a:t>; </a:t>
                    </a:r>
                    <a:fld id="{854CED34-0919-4655-95D5-4CCD6639704C}" type="PERCENTAGE">
                      <a:rPr lang="en-US"/>
                      <a:pPr/>
                      <a:t>[PORCENTAJE]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mc="http://schemas.openxmlformats.org/markup-compatibility/2006" xmlns:c15="http://schemas.microsoft.com/office/drawing/2012/chart" xmlns:c14="http://schemas.microsoft.com/office/drawing/2007/8/2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201-4150-A34E-48ED8DC939C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3FA7CB6-2EA8-4B8F-BFEC-3D2A379F8834}" type="CATEGORYNAME">
                      <a:rPr lang="en-US"/>
                      <a:pPr/>
                      <a:t>[NOMBRE DE CATEGORÍA]</a:t>
                    </a:fld>
                    <a:r>
                      <a:rPr lang="en-US"/>
                      <a:t>; </a:t>
                    </a:r>
                  </a:p>
                  <a:p>
                    <a:fld id="{7CD507D3-18CB-4E2A-AD18-E4315E754B71}" type="VALUE">
                      <a:rPr lang="en-US"/>
                      <a:pPr/>
                      <a:t>[VALOR]</a:t>
                    </a:fld>
                    <a:r>
                      <a:rPr lang="en-US"/>
                      <a:t>; </a:t>
                    </a:r>
                    <a:fld id="{8CA88249-C781-4D26-BB1D-D6CC54C96CA2}" type="PERCENTAGE">
                      <a:rPr lang="en-US"/>
                      <a:pPr/>
                      <a:t>[PORCENTAJE]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mc="http://schemas.openxmlformats.org/markup-compatibility/2006" xmlns:c15="http://schemas.microsoft.com/office/drawing/2012/chart" xmlns:c14="http://schemas.microsoft.com/office/drawing/2007/8/2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201-4150-A34E-48ED8DC939C6}"/>
                </c:ext>
              </c:extLst>
            </c:dLbl>
            <c:dLbl>
              <c:idx val="6"/>
              <c:layout>
                <c:manualLayout>
                  <c:x val="0.18804899999999999"/>
                  <c:y val="2.51219999999999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01-4150-A34E-48ED8DC939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Hoja1!$A$2:$A$8</c:f>
              <c:strCache>
                <c:ptCount val="7"/>
                <c:pt idx="0">
                  <c:v>Mobile Safari</c:v>
                </c:pt>
                <c:pt idx="1">
                  <c:v>Android Browser</c:v>
                </c:pt>
                <c:pt idx="2">
                  <c:v>Chrome</c:v>
                </c:pt>
                <c:pt idx="3">
                  <c:v>Microsoft Edge</c:v>
                </c:pt>
                <c:pt idx="4">
                  <c:v>Safari</c:v>
                </c:pt>
                <c:pt idx="5">
                  <c:v>Firefox</c:v>
                </c:pt>
                <c:pt idx="6">
                  <c:v>Chrome Mobile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23454</c:v>
                </c:pt>
                <c:pt idx="1">
                  <c:v>2562</c:v>
                </c:pt>
                <c:pt idx="2">
                  <c:v>943</c:v>
                </c:pt>
                <c:pt idx="3">
                  <c:v>653</c:v>
                </c:pt>
                <c:pt idx="4">
                  <c:v>231</c:v>
                </c:pt>
                <c:pt idx="5">
                  <c:v>140</c:v>
                </c:pt>
                <c:pt idx="6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201-4150-A34E-48ED8DC939C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2905859" y="1114313"/>
      <a:ext cx="6333833" cy="4629374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Columna3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Light" pitchFamily="2" charset="0"/>
                    <a:ea typeface="Open Sans Light" pitchFamily="2" charset="0"/>
                    <a:cs typeface="Open Sans Light" pitchFamily="2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12"/>
                <c:pt idx="0">
                  <c:v>Fortbildungen</c:v>
                </c:pt>
                <c:pt idx="1">
                  <c:v>Veranstaltungen</c:v>
                </c:pt>
                <c:pt idx="2">
                  <c:v>Medikamente</c:v>
                </c:pt>
                <c:pt idx="3">
                  <c:v>Push Notifications</c:v>
                </c:pt>
                <c:pt idx="4">
                  <c:v>Stadienkalkulatoren_Result_Malignes_Melanom</c:v>
                </c:pt>
                <c:pt idx="5">
                  <c:v>Literatur</c:v>
                </c:pt>
                <c:pt idx="6">
                  <c:v>Tools</c:v>
                </c:pt>
                <c:pt idx="7">
                  <c:v>Stadienkalkulatoren</c:v>
                </c:pt>
                <c:pt idx="8">
                  <c:v>Stadienkalkulatoren_Malignes_Melanom</c:v>
                </c:pt>
                <c:pt idx="9">
                  <c:v>Home</c:v>
                </c:pt>
                <c:pt idx="10">
                  <c:v>Leitlinien</c:v>
                </c:pt>
                <c:pt idx="11">
                  <c:v>Stadienkalkulatoren Sektion</c:v>
                </c:pt>
              </c:strCache>
            </c:strRef>
          </c:cat>
          <c:val>
            <c:numRef>
              <c:f>Hoja1!$B$2:$B$13</c:f>
              <c:numCache>
                <c:formatCode>General</c:formatCode>
                <c:ptCount val="12"/>
                <c:pt idx="0">
                  <c:v>374</c:v>
                </c:pt>
                <c:pt idx="1">
                  <c:v>449</c:v>
                </c:pt>
                <c:pt idx="2">
                  <c:v>969</c:v>
                </c:pt>
                <c:pt idx="3">
                  <c:v>3502</c:v>
                </c:pt>
                <c:pt idx="4">
                  <c:v>4117</c:v>
                </c:pt>
                <c:pt idx="5">
                  <c:v>4245</c:v>
                </c:pt>
                <c:pt idx="6">
                  <c:v>4651</c:v>
                </c:pt>
                <c:pt idx="7">
                  <c:v>8618</c:v>
                </c:pt>
                <c:pt idx="8">
                  <c:v>10981</c:v>
                </c:pt>
                <c:pt idx="9">
                  <c:v>14216</c:v>
                </c:pt>
                <c:pt idx="10">
                  <c:v>20412</c:v>
                </c:pt>
                <c:pt idx="11">
                  <c:v>23336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DD-4D8E-882C-27A319FDC5F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34919599"/>
        <c:axId val="1234920559"/>
      </c:barChart>
      <c:catAx>
        <c:axId val="1234919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pPr>
            <a:endParaRPr lang="es-ES"/>
          </a:p>
        </c:txPr>
        <c:crossAx val="1234920559"/>
        <c:crosses val="autoZero"/>
        <c:auto val="1"/>
        <c:lblAlgn val="ctr"/>
        <c:lblOffset val="100"/>
        <c:noMultiLvlLbl val="0"/>
      </c:catAx>
      <c:valAx>
        <c:axId val="12349205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34919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Open Sans Light" pitchFamily="2" charset="0"/>
          <a:ea typeface="Open Sans Light" pitchFamily="2" charset="0"/>
          <a:cs typeface="Open Sans Light" pitchFamily="2" charset="0"/>
        </a:defRPr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Columna3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Light" pitchFamily="2" charset="0"/>
                    <a:ea typeface="Open Sans Light" pitchFamily="2" charset="0"/>
                    <a:cs typeface="Open Sans Light" pitchFamily="2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Push Notifications</c:v>
                </c:pt>
                <c:pt idx="1">
                  <c:v>Fortbildungen</c:v>
                </c:pt>
                <c:pt idx="2">
                  <c:v>Stadienkalkulatoren</c:v>
                </c:pt>
                <c:pt idx="3">
                  <c:v>Verastaltungen</c:v>
                </c:pt>
                <c:pt idx="4">
                  <c:v>Veranstaltungen</c:v>
                </c:pt>
                <c:pt idx="5">
                  <c:v>Leitlinien</c:v>
                </c:pt>
                <c:pt idx="6">
                  <c:v>Literatur</c:v>
                </c:pt>
                <c:pt idx="7">
                  <c:v>Medikamente</c:v>
                </c:pt>
                <c:pt idx="8">
                  <c:v>Home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262</c:v>
                </c:pt>
                <c:pt idx="1">
                  <c:v>374</c:v>
                </c:pt>
                <c:pt idx="2">
                  <c:v>400</c:v>
                </c:pt>
                <c:pt idx="3">
                  <c:v>449</c:v>
                </c:pt>
                <c:pt idx="4">
                  <c:v>449</c:v>
                </c:pt>
                <c:pt idx="5">
                  <c:v>683</c:v>
                </c:pt>
                <c:pt idx="6">
                  <c:v>942</c:v>
                </c:pt>
                <c:pt idx="7">
                  <c:v>969</c:v>
                </c:pt>
                <c:pt idx="8">
                  <c:v>1449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85-422A-B547-D18DA4578CF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34919599"/>
        <c:axId val="1234920559"/>
      </c:barChart>
      <c:catAx>
        <c:axId val="1234919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pPr>
            <a:endParaRPr lang="es-ES"/>
          </a:p>
        </c:txPr>
        <c:crossAx val="1234920559"/>
        <c:crosses val="autoZero"/>
        <c:auto val="1"/>
        <c:lblAlgn val="ctr"/>
        <c:lblOffset val="100"/>
        <c:noMultiLvlLbl val="0"/>
      </c:catAx>
      <c:valAx>
        <c:axId val="12349205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34919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Open Sans Light" pitchFamily="2" charset="0"/>
          <a:ea typeface="Open Sans Light" pitchFamily="2" charset="0"/>
          <a:cs typeface="Open Sans Light" pitchFamily="2" charset="0"/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4BC3B-DDD6-4725-923E-225AEC2787E3}" type="datetimeFigureOut">
              <a:rPr lang="es-ES" smtClean="0"/>
              <a:t>05/01/2026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5F2E6-BCCC-40A5-9B6A-9C097D9CCE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3784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99BDF31-A795-0944-6C70-FDCCB2D382FD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4B94F4D-4418-454D-F0A6-7C8F987FAA37}" type="slidenum">
              <a:rPr/>
              <a:t>22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04082EF-70DB-A5B6-7CBC-5F5D5E32BC38}" type="slidenum">
              <a:rPr/>
              <a:t>23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1CF11F6-F8F8-8F35-CEA9-B0BB637F1F7F}" type="slidenum">
              <a:rPr/>
              <a:t>24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45E76EA-7FC4-330A-C8B6-C60C26F5AE5F}" type="slidenum">
              <a:rPr/>
              <a:t>25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5DE3DD3-CE8F-7870-D4FE-0345E0FC22DE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099FCFF-3B9E-F5B0-9DC4-3B9C372B288B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B78426E-C603-4BBD-8226-62C36D9E90F8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47DC78F-6562-9A39-4464-521C0446E273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D8B56E7-163D-9181-816F-A191C1A546DE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059CF5E-29F9-D1D7-D5FA-46E331ADA337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0D3D7CB-1AAE-99CD-CB6F-24DBBD611478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A107FAC-6784-90F6-9F31-056446C43872}" type="slidenum">
              <a:rPr/>
              <a:t>21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DDF4A7-CC8E-277D-7B43-9BFCB1217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3FBE63-5EB0-FBDC-38B8-658775CEF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E47069-ACC5-2818-234A-809A3DF0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CB711E-29DF-B131-F5C2-EFB9ADA49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03526D-39AA-E29D-FD67-7EE59D0B4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20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EF0A1-D1F1-7D3D-1E65-BC18B1E63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3C62E9-D61C-1381-E23C-973D508FB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01372F-24B6-C30A-F6EF-1123F4C9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FBEB3B-B8F1-1A5F-DD8C-6D5793836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F23E69-4CF6-3059-A856-38B43477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32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55C7C4-0D21-1928-F1A4-A47523CC9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C915A9-80E2-1C7E-57D6-D84345B9E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788D19-9602-1F9A-CC85-E787B2626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1E7FF4-6776-83D6-0DA0-7E50D68F9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617F6F-B3D9-4636-F7B2-8B5D10A6C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70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DB63D-851B-D23F-6EA1-528376D2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CC4D53-0341-894E-5265-AEE2EE7E2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413983-A34B-8C12-2CCA-19F77B06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AD9782-4C8C-60CD-6589-87AB6D755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BB5C34-C7AF-699E-5964-381C8D4C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88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6F63F8-7B91-137A-0D20-842FD6E2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475A43-BC21-8AE8-87CE-3F73096EE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2BD1E1-A8AF-70A9-87E2-99F06B448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35A45F-F006-98A1-2B7A-F19C650B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A0B8D9-F836-F87F-6C3B-E9B6EC59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82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46C58-EB18-6DAF-3FA2-5BE63CB8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7D8758-4DB9-76BA-9BC3-83FCB9E7B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8266CE-830A-F277-D95E-6125FB481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A28941-20EF-9634-659D-DFC37F24B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095F24-7AE8-8CFA-1542-ECAE8B5CA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0C6FFA-E0D1-648C-108E-9BF89B99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00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56933-E4D9-947D-E32C-14D88A9FC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B5435F-A0C2-680B-B87A-9C2A6A846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A85F94-FC87-64D5-FEEB-B63620340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2A2D94C-DD4D-F818-DA0D-EAE05CEA1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5ECA3AB-AC55-E3DD-2117-89467037D6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58BBEE2-C342-DC36-26E5-A0486249F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04A1AA7-764F-CC6D-70EA-64E721F57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3AEDBB-1B9F-F661-5EAB-FC86F38E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66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FC4223-D15C-3828-143A-10A0024F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42B201-8A88-9A03-A217-7D5688CB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8C5870-1CA5-6A2F-3007-17604F083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3D3910F-8856-2E9A-002B-EED320B6F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48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E1A86AB-83BC-0D8D-8D43-0080607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9427FF0-9664-4B92-7232-6BF16E32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50800BA-4385-4A72-01C6-1078EAD5B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20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2A1CF-922B-4DDA-6F95-9CB97039F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E3BA6C-7DC8-5FC3-65CD-1A62EB379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CB399B-4D50-1963-3249-3D894495C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59E918-624B-C116-5AFC-F2CD2C253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9B5721-F2F7-47AD-3DAB-4F7E6BC8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56809D-0783-CD11-ADD9-3D9E64CF3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99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99856-599A-0FC0-2FFB-807B181C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AC8F279-4073-EEC0-75AE-C75523233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073E90-4D7E-4A8F-FFD4-38BD4BE71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034DA2-79D2-E5C3-BAD1-786A3685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7659A5-AEFC-9065-B706-4CED8650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3F6A05-4ACC-0F8E-D654-57E87B2E2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3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F38FC0-23D9-779A-ED01-251156ADC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AC436A-B5A3-7663-8237-40516347A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BBE2AA-1680-1909-9025-55005280C8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DD9D3-CD5D-384E-BF03-5BFDD5B63C65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597A7D-5B1A-425C-4FC4-4E3FB632B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789DFB-1A56-BE05-F7E7-64784CD63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96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4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chart" Target="../charts/chart17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CB50BD2-0082-C342-91B9-966657CFA8AA}"/>
              </a:ext>
            </a:extLst>
          </p:cNvPr>
          <p:cNvSpPr/>
          <p:nvPr/>
        </p:nvSpPr>
        <p:spPr>
          <a:xfrm>
            <a:off x="0" y="6321287"/>
            <a:ext cx="12192000" cy="53671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A90E2-5DB9-3740-9B4A-6C184016AEF9}"/>
              </a:ext>
            </a:extLst>
          </p:cNvPr>
          <p:cNvSpPr/>
          <p:nvPr/>
        </p:nvSpPr>
        <p:spPr>
          <a:xfrm>
            <a:off x="3048000" y="2998450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600" b="1" dirty="0">
                <a:solidFill>
                  <a:srgbClr val="FF9933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ADO </a:t>
            </a:r>
            <a:r>
              <a:rPr lang="es-ES" sz="3600" b="1" dirty="0" err="1">
                <a:solidFill>
                  <a:srgbClr val="FF9933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OncoTobee</a:t>
            </a:r>
            <a:br>
              <a:rPr lang="es-E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Januar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2025 – 31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Dezember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2025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C12489DF-F32E-B57E-C69D-F36402FD1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6712" y="2086441"/>
            <a:ext cx="3838575" cy="866775"/>
          </a:xfrm>
        </p:spPr>
      </p:pic>
    </p:spTree>
    <p:extLst>
      <p:ext uri="{BB962C8B-B14F-4D97-AF65-F5344CB8AC3E}">
        <p14:creationId xmlns:p14="http://schemas.microsoft.com/office/powerpoint/2010/main" val="612320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 bwMode="auto">
          <a:xfrm>
            <a:off x="612395" y="512738"/>
            <a:ext cx="8281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b="1" dirty="0" err="1">
                <a:solidFill>
                  <a:srgbClr val="FF9933"/>
                </a:solidFill>
                <a:latin typeface="Open Sans Light"/>
                <a:ea typeface="Open Sans Light"/>
                <a:cs typeface="Open Sans Light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/>
                <a:ea typeface="Open Sans Light"/>
                <a:cs typeface="Open Sans Light"/>
              </a:rPr>
              <a:t> &amp; Mobile</a:t>
            </a:r>
            <a:r>
              <a:rPr lang="es-ES" sz="2000" b="1" dirty="0">
                <a:latin typeface="Open Sans Light"/>
                <a:ea typeface="Open Sans Light"/>
                <a:cs typeface="Open Sans Light"/>
              </a:rPr>
              <a:t> – </a:t>
            </a:r>
            <a:r>
              <a:rPr lang="es-ES" sz="2000" b="1" dirty="0" err="1">
                <a:latin typeface="Open Sans Light"/>
                <a:ea typeface="Open Sans Light"/>
                <a:cs typeface="Open Sans Light"/>
              </a:rPr>
              <a:t>Anzahl</a:t>
            </a:r>
            <a:r>
              <a:rPr lang="es-ES" sz="2000" b="1" dirty="0">
                <a:latin typeface="Open Sans Light"/>
                <a:ea typeface="Open Sans Light"/>
                <a:cs typeface="Open Sans Light"/>
              </a:rPr>
              <a:t> </a:t>
            </a:r>
            <a:r>
              <a:rPr lang="es-ES" sz="2000" b="1" dirty="0" err="1">
                <a:latin typeface="Open Sans Light"/>
                <a:ea typeface="Open Sans Light"/>
                <a:cs typeface="Open Sans Light"/>
              </a:rPr>
              <a:t>Aufrufe</a:t>
            </a:r>
            <a:r>
              <a:rPr lang="es-ES" sz="2000" b="1" dirty="0">
                <a:latin typeface="Open Sans Light"/>
                <a:ea typeface="Open Sans Light"/>
                <a:cs typeface="Open Sans Light"/>
              </a:rPr>
              <a:t> </a:t>
            </a:r>
            <a:r>
              <a:rPr lang="es-ES" sz="2000" b="1" dirty="0" err="1">
                <a:latin typeface="Open Sans Light"/>
                <a:ea typeface="Open Sans Light"/>
                <a:cs typeface="Open Sans Light"/>
              </a:rPr>
              <a:t>der</a:t>
            </a:r>
            <a:r>
              <a:rPr lang="es-ES" sz="2000" b="1" dirty="0">
                <a:latin typeface="Open Sans Light"/>
                <a:ea typeface="Open Sans Light"/>
                <a:cs typeface="Open Sans Light"/>
              </a:rPr>
              <a:t> </a:t>
            </a:r>
            <a:r>
              <a:rPr lang="es-ES" sz="2000" b="1" dirty="0" err="1">
                <a:latin typeface="Open Sans Light"/>
                <a:ea typeface="Open Sans Light"/>
                <a:cs typeface="Open Sans Light"/>
              </a:rPr>
              <a:t>einzelnen</a:t>
            </a:r>
            <a:r>
              <a:rPr lang="es-ES" sz="2000" b="1" dirty="0">
                <a:latin typeface="Open Sans Light"/>
                <a:ea typeface="Open Sans Light"/>
                <a:cs typeface="Open Sans Light"/>
              </a:rPr>
              <a:t> </a:t>
            </a:r>
            <a:r>
              <a:rPr lang="es-ES" sz="2000" b="1" dirty="0" err="1">
                <a:latin typeface="Open Sans Light"/>
                <a:ea typeface="Open Sans Light"/>
                <a:cs typeface="Open Sans Light"/>
              </a:rPr>
              <a:t>Seiten</a:t>
            </a:r>
            <a:endParaRPr lang="es-ES" sz="2000" b="1" dirty="0">
              <a:latin typeface="Open Sans Light"/>
              <a:ea typeface="Open Sans Light"/>
              <a:cs typeface="Open Sans Light"/>
            </a:endParaRPr>
          </a:p>
        </p:txBody>
      </p:sp>
      <p:pic>
        <p:nvPicPr>
          <p:cNvPr id="2" name="Gráfico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9233" y="5995792"/>
            <a:ext cx="2716627" cy="613432"/>
          </a:xfrm>
          <a:prstGeom prst="rect">
            <a:avLst/>
          </a:prstGeom>
        </p:spPr>
      </p:pic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95E950D8-F29B-36E2-4663-45701BAB27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0562659"/>
              </p:ext>
            </p:extLst>
          </p:nvPr>
        </p:nvGraphicFramePr>
        <p:xfrm>
          <a:off x="457470" y="1168693"/>
          <a:ext cx="8591082" cy="4571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 bwMode="auto">
          <a:xfrm>
            <a:off x="612395" y="512738"/>
            <a:ext cx="8281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b="1">
                <a:solidFill>
                  <a:srgbClr val="FF9933"/>
                </a:solidFill>
                <a:latin typeface="Open Sans Light"/>
                <a:ea typeface="Open Sans Light"/>
                <a:cs typeface="Open Sans Light"/>
              </a:rPr>
              <a:t>Website</a:t>
            </a:r>
            <a:r>
              <a:rPr lang="es-ES" sz="2000" b="1">
                <a:latin typeface="Open Sans Light"/>
                <a:ea typeface="Open Sans Light"/>
                <a:cs typeface="Open Sans Light"/>
              </a:rPr>
              <a:t> – Anzahl Aufrufe der einzelnen Seiten</a:t>
            </a:r>
          </a:p>
        </p:txBody>
      </p:sp>
      <p:pic>
        <p:nvPicPr>
          <p:cNvPr id="2" name="Gráfico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9233" y="5995792"/>
            <a:ext cx="2716627" cy="613432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49DC500-DC39-0E52-E350-DF591ED686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1572524"/>
              </p:ext>
            </p:extLst>
          </p:nvPr>
        </p:nvGraphicFramePr>
        <p:xfrm>
          <a:off x="2105259" y="1063025"/>
          <a:ext cx="8591082" cy="4571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 bwMode="auto">
          <a:xfrm>
            <a:off x="612395" y="512738"/>
            <a:ext cx="8281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b="1">
                <a:solidFill>
                  <a:srgbClr val="FF9933"/>
                </a:solidFill>
                <a:latin typeface="Open Sans Light"/>
                <a:ea typeface="Open Sans Light"/>
                <a:cs typeface="Open Sans Light"/>
              </a:rPr>
              <a:t>Mobile</a:t>
            </a:r>
            <a:r>
              <a:rPr lang="es-ES" sz="2000" b="1">
                <a:latin typeface="Open Sans Light"/>
                <a:ea typeface="Open Sans Light"/>
                <a:cs typeface="Open Sans Light"/>
              </a:rPr>
              <a:t> – Anzahl Aufrufe der einzelnen Seiten</a:t>
            </a:r>
          </a:p>
        </p:txBody>
      </p:sp>
      <p:pic>
        <p:nvPicPr>
          <p:cNvPr id="2" name="Gráfico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9233" y="5995792"/>
            <a:ext cx="2716627" cy="613432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590FE98-B5A8-4704-17AC-C1CB714B68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8480773"/>
              </p:ext>
            </p:extLst>
          </p:nvPr>
        </p:nvGraphicFramePr>
        <p:xfrm>
          <a:off x="384036" y="1045095"/>
          <a:ext cx="8591082" cy="4571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 bwMode="auto">
          <a:xfrm>
            <a:off x="6245668" y="480366"/>
            <a:ext cx="5738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b="1">
                <a:solidFill>
                  <a:srgbClr val="FF9933"/>
                </a:solidFill>
                <a:latin typeface="Open Sans Light"/>
                <a:ea typeface="Open Sans Light"/>
                <a:cs typeface="Open Sans Light"/>
              </a:rPr>
              <a:t>Website &amp; Mobile - </a:t>
            </a:r>
            <a:r>
              <a:rPr lang="es-ES" sz="2000" b="1">
                <a:latin typeface="Open Sans Light"/>
                <a:ea typeface="Open Sans Light"/>
                <a:cs typeface="Open Sans Light"/>
              </a:rPr>
              <a:t>Verteilung der Tageszeiten</a:t>
            </a:r>
          </a:p>
        </p:txBody>
      </p:sp>
      <p:sp>
        <p:nvSpPr>
          <p:cNvPr id="14" name="CuadroTexto 13"/>
          <p:cNvSpPr txBox="1"/>
          <p:nvPr/>
        </p:nvSpPr>
        <p:spPr bwMode="auto">
          <a:xfrm>
            <a:off x="270915" y="493941"/>
            <a:ext cx="5479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b="1">
                <a:solidFill>
                  <a:srgbClr val="FF9933"/>
                </a:solidFill>
                <a:latin typeface="Open Sans Light"/>
                <a:ea typeface="Open Sans Light"/>
                <a:cs typeface="Open Sans Light"/>
              </a:rPr>
              <a:t>Website &amp; Mobile </a:t>
            </a:r>
            <a:r>
              <a:rPr lang="es-ES" sz="2000" b="1">
                <a:latin typeface="Open Sans Light"/>
                <a:ea typeface="Open Sans Light"/>
                <a:cs typeface="Open Sans Light"/>
              </a:rPr>
              <a:t> - Verweildauer</a:t>
            </a:r>
          </a:p>
        </p:txBody>
      </p:sp>
      <p:sp>
        <p:nvSpPr>
          <p:cNvPr id="2" name="CuadroTexto 1"/>
          <p:cNvSpPr txBox="1"/>
          <p:nvPr/>
        </p:nvSpPr>
        <p:spPr bwMode="auto">
          <a:xfrm>
            <a:off x="327079" y="3121204"/>
            <a:ext cx="911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b="1">
                <a:solidFill>
                  <a:srgbClr val="FF9933"/>
                </a:solidFill>
                <a:latin typeface="Open Sans Light"/>
                <a:ea typeface="Open Sans Light"/>
                <a:cs typeface="Open Sans Light"/>
              </a:rPr>
              <a:t>Website &amp; Mobile - </a:t>
            </a:r>
            <a:r>
              <a:rPr lang="de-DE" sz="2000" b="1">
                <a:latin typeface="Open Sans Light"/>
                <a:ea typeface="Open Sans Light"/>
                <a:cs typeface="Open Sans Light"/>
              </a:rPr>
              <a:t>Anzahl der Seitenaufrufe / Durchschnitt</a:t>
            </a:r>
            <a:endParaRPr lang="es-ES" sz="2000" b="1">
              <a:latin typeface="Open Sans Light"/>
              <a:ea typeface="Open Sans Light"/>
              <a:cs typeface="Open Sans Light"/>
            </a:endParaRPr>
          </a:p>
        </p:txBody>
      </p:sp>
      <p:pic>
        <p:nvPicPr>
          <p:cNvPr id="3" name="Gráfico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5" name="Imagen 4" descr="Gráfico, Gráfico en cascada&#10;&#10;El contenido generado por IA puede ser incorrecto.">
            <a:extLst>
              <a:ext uri="{FF2B5EF4-FFF2-40B4-BE49-F238E27FC236}">
                <a16:creationId xmlns:a16="http://schemas.microsoft.com/office/drawing/2014/main" id="{BAB22972-ECD7-9C53-44BD-E97BC6711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33" y="936986"/>
            <a:ext cx="5842973" cy="145601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B5715A6-A71A-8391-91A3-A09BFD926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33" y="3694375"/>
            <a:ext cx="8428342" cy="2042903"/>
          </a:xfrm>
          <a:prstGeom prst="rect">
            <a:avLst/>
          </a:prstGeom>
        </p:spPr>
      </p:pic>
      <p:pic>
        <p:nvPicPr>
          <p:cNvPr id="16" name="Imagen 15" descr="Gráfico, Gráfico de barras&#10;&#10;El contenido generado por IA puede ser incorrecto.">
            <a:extLst>
              <a:ext uri="{FF2B5EF4-FFF2-40B4-BE49-F238E27FC236}">
                <a16:creationId xmlns:a16="http://schemas.microsoft.com/office/drawing/2014/main" id="{AB9C0157-39A4-7948-A1D5-FEE4BE2E58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5668" y="880476"/>
            <a:ext cx="5748192" cy="151252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7C31AC2-148B-3ADC-6FA5-E135F5B0285A}"/>
              </a:ext>
            </a:extLst>
          </p:cNvPr>
          <p:cNvSpPr txBox="1"/>
          <p:nvPr/>
        </p:nvSpPr>
        <p:spPr>
          <a:xfrm>
            <a:off x="612396" y="512739"/>
            <a:ext cx="785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Wiederkehrende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Besuche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01A96C-085F-9182-9E5F-F96C8AD6B380}"/>
              </a:ext>
            </a:extLst>
          </p:cNvPr>
          <p:cNvSpPr txBox="1"/>
          <p:nvPr/>
        </p:nvSpPr>
        <p:spPr>
          <a:xfrm>
            <a:off x="1080781" y="3712871"/>
            <a:ext cx="9268437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25.676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Wiederkehrende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min 10s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Sitzungsdaueraverage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7,5 </a:t>
            </a:r>
            <a:r>
              <a:rPr lang="de-DE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Aktionen (Seitenaufrufe, Downloads, externe Links und interne Seitenaufrufe) pro Besuch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193.193 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Aktionen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nach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zurückkehrenden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Besuchen</a:t>
            </a:r>
            <a:endParaRPr lang="es-ES" sz="16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EBBC35F6-CC32-C86B-6906-9BD73B2F0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7" name="Imagen 6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FFCAD1E0-AB37-9BD2-8336-3C74FDC6B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3062"/>
            <a:ext cx="12192000" cy="199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23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AF924-9A1B-85C9-0384-8C6BC51F6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339546A-8095-08D8-9704-A7838B821AB9}"/>
              </a:ext>
            </a:extLst>
          </p:cNvPr>
          <p:cNvSpPr txBox="1"/>
          <p:nvPr/>
        </p:nvSpPr>
        <p:spPr>
          <a:xfrm>
            <a:off x="612396" y="512739"/>
            <a:ext cx="785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Wiederkehrende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Besuche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95622B-09A1-9203-6D0E-B650FA549907}"/>
              </a:ext>
            </a:extLst>
          </p:cNvPr>
          <p:cNvSpPr txBox="1"/>
          <p:nvPr/>
        </p:nvSpPr>
        <p:spPr>
          <a:xfrm>
            <a:off x="1080781" y="3712871"/>
            <a:ext cx="9268437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20.924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Wiederkehrende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Besuche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55s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Sitzungsdaueraverage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7,6 </a:t>
            </a:r>
            <a:r>
              <a:rPr lang="de-DE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Aktionen (Seitenaufrufe, Downloads, externe Links und interne Seitenaufrufe) pro Besuch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159.518 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Aktionen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nach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zurückkehrenden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Besuchen</a:t>
            </a:r>
            <a:endParaRPr lang="es-ES" sz="16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9CF1F1C0-A0C7-7F8C-1F8B-0543CB1E7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A860E-A6F0-E11B-0A6D-649DBF3EA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711" y="370006"/>
            <a:ext cx="1141790" cy="68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Gráfico, Gráfico de líneas, Gráfico de dispersión&#10;&#10;El contenido generado por IA puede ser incorrecto.">
            <a:extLst>
              <a:ext uri="{FF2B5EF4-FFF2-40B4-BE49-F238E27FC236}">
                <a16:creationId xmlns:a16="http://schemas.microsoft.com/office/drawing/2014/main" id="{C5B2F9F6-98BC-4CA4-1236-15477B603D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33846"/>
            <a:ext cx="12192000" cy="255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89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043FC-E79F-1015-AFCD-CF69FEC98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6BABB57-3F64-EF25-3343-6ADD46503458}"/>
              </a:ext>
            </a:extLst>
          </p:cNvPr>
          <p:cNvSpPr txBox="1"/>
          <p:nvPr/>
        </p:nvSpPr>
        <p:spPr>
          <a:xfrm>
            <a:off x="612396" y="512739"/>
            <a:ext cx="785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Wiederkehrende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Besuche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1B1599C4-D3AB-B303-57CC-75332274B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DD56E76-E199-12A2-EA0D-9081E3ED0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711" y="370006"/>
            <a:ext cx="1141790" cy="68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C161008-16F0-0BB4-32F3-FE2C2D6E5860}"/>
              </a:ext>
            </a:extLst>
          </p:cNvPr>
          <p:cNvSpPr txBox="1"/>
          <p:nvPr/>
        </p:nvSpPr>
        <p:spPr>
          <a:xfrm>
            <a:off x="612396" y="4053636"/>
            <a:ext cx="79848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HCP</a:t>
            </a:r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= </a:t>
            </a:r>
            <a:r>
              <a:rPr lang="en-GB" sz="2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DocCheck</a:t>
            </a:r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+ Registered user (HCP) </a:t>
            </a:r>
            <a:r>
              <a:rPr lang="en-GB" sz="24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= 1.265</a:t>
            </a:r>
          </a:p>
          <a:p>
            <a:r>
              <a:rPr lang="en-GB" sz="24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NON HCP </a:t>
            </a:r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= Registered user (NON-HCP) </a:t>
            </a:r>
            <a:r>
              <a:rPr lang="en-GB" sz="24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= 33</a:t>
            </a:r>
          </a:p>
          <a:p>
            <a:endParaRPr lang="en-GB" sz="2400" b="1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Anonymous = not logged in users + users before October 2025 </a:t>
            </a:r>
            <a:r>
              <a:rPr lang="en-GB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= 19.626 </a:t>
            </a:r>
          </a:p>
        </p:txBody>
      </p:sp>
      <p:pic>
        <p:nvPicPr>
          <p:cNvPr id="10" name="Imagen 9" descr="Gráfico, Gráfico de dispersión&#10;&#10;El contenido generado por IA puede ser incorrecto.">
            <a:extLst>
              <a:ext uri="{FF2B5EF4-FFF2-40B4-BE49-F238E27FC236}">
                <a16:creationId xmlns:a16="http://schemas.microsoft.com/office/drawing/2014/main" id="{9065D982-768E-4084-8DC0-B98332838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63429"/>
            <a:ext cx="12192000" cy="218185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46C554E-7E16-E8D9-038C-2534CCB96ED4}"/>
              </a:ext>
            </a:extLst>
          </p:cNvPr>
          <p:cNvSpPr txBox="1"/>
          <p:nvPr/>
        </p:nvSpPr>
        <p:spPr>
          <a:xfrm>
            <a:off x="9777075" y="6024688"/>
            <a:ext cx="609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Tracked</a:t>
            </a:r>
            <a:r>
              <a:rPr lang="es-ES" sz="1600" b="1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b="1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since</a:t>
            </a:r>
            <a:r>
              <a:rPr lang="es-ES" sz="1600" b="1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10/2025</a:t>
            </a:r>
            <a:endParaRPr lang="es-ES" sz="1600" i="1" dirty="0"/>
          </a:p>
        </p:txBody>
      </p:sp>
    </p:spTree>
    <p:extLst>
      <p:ext uri="{BB962C8B-B14F-4D97-AF65-F5344CB8AC3E}">
        <p14:creationId xmlns:p14="http://schemas.microsoft.com/office/powerpoint/2010/main" val="1946379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5F816-4A1B-2EE7-087D-C505A00CC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8955771-F64E-0CBB-0EE0-41A2AB3E52D6}"/>
              </a:ext>
            </a:extLst>
          </p:cNvPr>
          <p:cNvSpPr txBox="1"/>
          <p:nvPr/>
        </p:nvSpPr>
        <p:spPr>
          <a:xfrm>
            <a:off x="612396" y="512739"/>
            <a:ext cx="785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Wiederkehrende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Besuche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B7F03A4-2B01-AB69-27A0-64B2B095E06C}"/>
              </a:ext>
            </a:extLst>
          </p:cNvPr>
          <p:cNvSpPr txBox="1"/>
          <p:nvPr/>
        </p:nvSpPr>
        <p:spPr>
          <a:xfrm>
            <a:off x="1080781" y="3712871"/>
            <a:ext cx="9268437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1.538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Wiederkehrende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48s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Sitzungsdaueraverage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7,5 </a:t>
            </a:r>
            <a:r>
              <a:rPr lang="de-DE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Aktionen (Seitenaufrufe, Downloads, externe Links und interne Seitenaufrufe) pro Besuch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11.583 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Aktionen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nach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zurückkehrenden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Besuchen</a:t>
            </a:r>
            <a:endParaRPr lang="es-ES" sz="16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82322069-2CF7-5B01-6D46-F4B96AC9D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5D53FB-D512-467C-4F6E-FE8A28D33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710" y="370007"/>
            <a:ext cx="1141790" cy="75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20609667-6E74-E026-494F-4FB630777B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18974"/>
            <a:ext cx="12192000" cy="250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77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E1E4B-7524-6748-5248-F12D70D2A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56EAED3-C7FF-B48F-546A-A55897EFBD83}"/>
              </a:ext>
            </a:extLst>
          </p:cNvPr>
          <p:cNvSpPr txBox="1"/>
          <p:nvPr/>
        </p:nvSpPr>
        <p:spPr>
          <a:xfrm>
            <a:off x="612396" y="512739"/>
            <a:ext cx="785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Wiederkehrende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Besuche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2EDBD8D7-C6FB-A642-BD9B-3CC88AC31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174E3F4-DE69-9876-1BCE-AFAF9C44C38B}"/>
              </a:ext>
            </a:extLst>
          </p:cNvPr>
          <p:cNvSpPr txBox="1"/>
          <p:nvPr/>
        </p:nvSpPr>
        <p:spPr>
          <a:xfrm>
            <a:off x="612396" y="4053636"/>
            <a:ext cx="78534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HCP</a:t>
            </a:r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= </a:t>
            </a:r>
            <a:r>
              <a:rPr lang="en-GB" sz="2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DocCheck</a:t>
            </a:r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+ Registered user (HCP) </a:t>
            </a:r>
            <a:r>
              <a:rPr lang="en-GB" sz="24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= 93</a:t>
            </a:r>
          </a:p>
          <a:p>
            <a:r>
              <a:rPr lang="en-GB" sz="24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NON HCP </a:t>
            </a:r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= Registered user (NON-HCP) </a:t>
            </a:r>
            <a:r>
              <a:rPr lang="en-GB" sz="24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= 0</a:t>
            </a:r>
          </a:p>
          <a:p>
            <a:endParaRPr lang="en-GB" sz="2400" b="1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Anonymous = not logged in users + users before October 2025 </a:t>
            </a:r>
            <a:r>
              <a:rPr lang="en-GB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= 1.445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CBC9509-DB05-B023-6A5E-EF204984B3F7}"/>
              </a:ext>
            </a:extLst>
          </p:cNvPr>
          <p:cNvSpPr txBox="1"/>
          <p:nvPr/>
        </p:nvSpPr>
        <p:spPr>
          <a:xfrm>
            <a:off x="9777075" y="6024688"/>
            <a:ext cx="609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Tracked</a:t>
            </a:r>
            <a:r>
              <a:rPr lang="es-ES" sz="1600" b="1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b="1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since</a:t>
            </a:r>
            <a:r>
              <a:rPr lang="es-ES" sz="1600" b="1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10/2025</a:t>
            </a:r>
            <a:endParaRPr lang="es-ES" sz="1600" i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FED3BDB-B975-A322-53C3-67EF7F6AA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710" y="370007"/>
            <a:ext cx="1141790" cy="75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Gráfico, Gráfico de dispersión&#10;&#10;El contenido generado por IA puede ser incorrecto.">
            <a:extLst>
              <a:ext uri="{FF2B5EF4-FFF2-40B4-BE49-F238E27FC236}">
                <a16:creationId xmlns:a16="http://schemas.microsoft.com/office/drawing/2014/main" id="{BC09070E-822B-F2D6-FDF9-5355B238C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82449"/>
            <a:ext cx="12192000" cy="212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44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22C8F-1F78-720A-7B6B-6176F1276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EE8D785-4904-22B8-1843-7C28BF7C9B85}"/>
              </a:ext>
            </a:extLst>
          </p:cNvPr>
          <p:cNvSpPr txBox="1"/>
          <p:nvPr/>
        </p:nvSpPr>
        <p:spPr>
          <a:xfrm>
            <a:off x="612396" y="512739"/>
            <a:ext cx="785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Wiederkehrende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Besuche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A97C06-73CF-A24B-83DD-A723986BF33F}"/>
              </a:ext>
            </a:extLst>
          </p:cNvPr>
          <p:cNvSpPr txBox="1"/>
          <p:nvPr/>
        </p:nvSpPr>
        <p:spPr>
          <a:xfrm>
            <a:off x="1080781" y="3712871"/>
            <a:ext cx="9268437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689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Wiederkehrende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58s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Sitzungsdaueraverage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7,5 </a:t>
            </a:r>
            <a:r>
              <a:rPr lang="de-DE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Aktionen (Seitenaufrufe, Downloads, externe Links und interne Seitenaufrufe) pro Besuch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5.197 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Aktionen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nach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zurückkehrenden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Besuchen</a:t>
            </a:r>
            <a:endParaRPr lang="es-ES" sz="16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4970CD83-B1A1-0A0B-5357-4A7D75CA7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C437D-E74B-E2EB-5295-FD7808916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273" y="350373"/>
            <a:ext cx="709227" cy="70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653B292D-F2B8-D194-33A7-A8C2DB418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34612"/>
            <a:ext cx="12192000" cy="251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6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7C31AC2-148B-3ADC-6FA5-E135F5B0285A}"/>
              </a:ext>
            </a:extLst>
          </p:cNvPr>
          <p:cNvSpPr txBox="1"/>
          <p:nvPr/>
        </p:nvSpPr>
        <p:spPr>
          <a:xfrm>
            <a:off x="612396" y="512739"/>
            <a:ext cx="9358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/ </a:t>
            </a:r>
            <a:r>
              <a:rPr lang="de-CH" sz="2000" b="1" kern="100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br>
              <a:rPr lang="es-E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s-E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01A96C-085F-9182-9E5F-F96C8AD6B380}"/>
              </a:ext>
            </a:extLst>
          </p:cNvPr>
          <p:cNvSpPr txBox="1"/>
          <p:nvPr/>
        </p:nvSpPr>
        <p:spPr>
          <a:xfrm>
            <a:off x="718587" y="3301126"/>
            <a:ext cx="4628366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u="sng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endParaRPr lang="es-ES" sz="1600" b="1" u="sng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2.799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8.956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endParaRPr lang="es-E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 min 58s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CuadroTexto 3">
            <a:extLst>
              <a:ext uri="{FF2B5EF4-FFF2-40B4-BE49-F238E27FC236}">
                <a16:creationId xmlns:a16="http://schemas.microsoft.com/office/drawing/2014/main" id="{5766A45D-E6D0-D0E2-3C53-C93D6E155317}"/>
              </a:ext>
            </a:extLst>
          </p:cNvPr>
          <p:cNvSpPr txBox="1"/>
          <p:nvPr/>
        </p:nvSpPr>
        <p:spPr>
          <a:xfrm>
            <a:off x="5790195" y="4977272"/>
            <a:ext cx="5762106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 &amp; Mobile (Total)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28.258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139.634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endParaRPr lang="es-E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min 11s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9C13239B-EEFD-559B-0F1A-482BD87C5A6C}"/>
              </a:ext>
            </a:extLst>
          </p:cNvPr>
          <p:cNvSpPr txBox="1"/>
          <p:nvPr/>
        </p:nvSpPr>
        <p:spPr>
          <a:xfrm>
            <a:off x="5790195" y="3270252"/>
            <a:ext cx="5226078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24.843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130.671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endParaRPr lang="es-E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54s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9DD5553C-C3E9-5390-E827-E76D85384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9" name="Imagen 8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D061BC70-0B58-C288-ED2E-E56F93D37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5865"/>
            <a:ext cx="12192000" cy="185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06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55706-24DC-BBBB-BC43-A85B6D1EA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CC7A054-930C-272A-45B1-D5AACD81AD55}"/>
              </a:ext>
            </a:extLst>
          </p:cNvPr>
          <p:cNvSpPr txBox="1"/>
          <p:nvPr/>
        </p:nvSpPr>
        <p:spPr>
          <a:xfrm>
            <a:off x="612396" y="512739"/>
            <a:ext cx="785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Wiederkehrende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Besuche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9CB13566-E67B-FD32-85E0-2FB94CA78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58834AF-599D-FE72-7402-7959683E8915}"/>
              </a:ext>
            </a:extLst>
          </p:cNvPr>
          <p:cNvSpPr txBox="1"/>
          <p:nvPr/>
        </p:nvSpPr>
        <p:spPr>
          <a:xfrm>
            <a:off x="612396" y="4053636"/>
            <a:ext cx="73436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HCP</a:t>
            </a:r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= </a:t>
            </a:r>
            <a:r>
              <a:rPr lang="en-GB" sz="24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DocCheck</a:t>
            </a:r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+ Registered user (HCP) </a:t>
            </a:r>
            <a:r>
              <a:rPr lang="en-GB" sz="24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= 16</a:t>
            </a:r>
          </a:p>
          <a:p>
            <a:r>
              <a:rPr lang="en-GB" sz="24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NON HCP </a:t>
            </a:r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= Registered user (NON-HCP) </a:t>
            </a:r>
            <a:r>
              <a:rPr lang="en-GB" sz="24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= 0</a:t>
            </a:r>
          </a:p>
          <a:p>
            <a:endParaRPr lang="en-GB" sz="2400" b="1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Anonymous = not logged in users + users before October 2025 </a:t>
            </a:r>
            <a:r>
              <a:rPr lang="en-GB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= 673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F125F5B-7624-66AE-A918-9A749BFC36DD}"/>
              </a:ext>
            </a:extLst>
          </p:cNvPr>
          <p:cNvSpPr txBox="1"/>
          <p:nvPr/>
        </p:nvSpPr>
        <p:spPr>
          <a:xfrm>
            <a:off x="9777075" y="6024688"/>
            <a:ext cx="609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Tracked</a:t>
            </a:r>
            <a:r>
              <a:rPr lang="es-ES" sz="1600" b="1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b="1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since</a:t>
            </a:r>
            <a:r>
              <a:rPr lang="es-ES" sz="1600" b="1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10/2025</a:t>
            </a:r>
            <a:endParaRPr lang="es-ES" sz="1600" i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2FC367F-7AA1-99A6-4C25-99E96CBA4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273" y="350373"/>
            <a:ext cx="709227" cy="70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Gráfico&#10;&#10;El contenido generado por IA puede ser incorrecto.">
            <a:extLst>
              <a:ext uri="{FF2B5EF4-FFF2-40B4-BE49-F238E27FC236}">
                <a16:creationId xmlns:a16="http://schemas.microsoft.com/office/drawing/2014/main" id="{D1AD695B-3029-D99D-8739-ED4238EF4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58698"/>
            <a:ext cx="12192000" cy="220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27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 bwMode="auto">
          <a:xfrm>
            <a:off x="612395" y="512738"/>
            <a:ext cx="8281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b="1">
                <a:solidFill>
                  <a:srgbClr val="FF9933"/>
                </a:solidFill>
                <a:latin typeface="Open Sans Light"/>
                <a:ea typeface="Open Sans Light"/>
                <a:cs typeface="Open Sans Light"/>
              </a:rPr>
              <a:t>Website</a:t>
            </a:r>
            <a:r>
              <a:rPr lang="es-ES" sz="2000" b="1">
                <a:latin typeface="Open Sans Light"/>
                <a:ea typeface="Open Sans Light"/>
                <a:cs typeface="Open Sans Light"/>
              </a:rPr>
              <a:t> – </a:t>
            </a:r>
            <a:r>
              <a:rPr lang="de-DE" sz="2000" b="1">
                <a:latin typeface="Open Sans Light"/>
                <a:ea typeface="Open Sans Light"/>
                <a:cs typeface="Open Sans Light"/>
              </a:rPr>
              <a:t>Anzahl ausgelöster Aktionen von Login bis Logout</a:t>
            </a:r>
            <a:endParaRPr lang="es-ES" sz="2000" b="1"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3" name="CuadroTexto 2"/>
          <p:cNvSpPr txBox="1"/>
          <p:nvPr/>
        </p:nvSpPr>
        <p:spPr bwMode="auto">
          <a:xfrm>
            <a:off x="1251283" y="1919445"/>
            <a:ext cx="10619873" cy="879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ü"/>
              <a:defRPr/>
            </a:pPr>
            <a:r>
              <a:rPr lang="es-ES" b="1" dirty="0">
                <a:latin typeface="Open Sans Light"/>
                <a:ea typeface="Open Sans Light"/>
                <a:cs typeface="Open Sans Light"/>
              </a:rPr>
              <a:t>7.5</a:t>
            </a:r>
            <a:r>
              <a:rPr lang="es-ES" sz="1800" b="1" dirty="0">
                <a:latin typeface="Open Sans Light"/>
                <a:ea typeface="Open Sans Light"/>
                <a:cs typeface="Open Sans Light"/>
              </a:rPr>
              <a:t> </a:t>
            </a:r>
            <a:r>
              <a:rPr lang="de-DE" sz="1800" dirty="0">
                <a:latin typeface="Open Sans Light"/>
                <a:ea typeface="Open Sans Light"/>
                <a:cs typeface="Open Sans Light"/>
              </a:rPr>
              <a:t>Aktionen (Seitenaufrufe, Downloads, externe Links und interne Seitenaufrufe) pro Besuch</a:t>
            </a:r>
            <a:endParaRPr dirty="0"/>
          </a:p>
          <a:p>
            <a:pPr marL="285750" indent="-285750">
              <a:lnSpc>
                <a:spcPct val="150000"/>
              </a:lnSpc>
              <a:buFont typeface="Wingdings"/>
              <a:buChar char="ü"/>
              <a:defRPr/>
            </a:pPr>
            <a:r>
              <a:rPr lang="es-ES" sz="1800" b="1" dirty="0">
                <a:latin typeface="Open Sans Light"/>
                <a:ea typeface="Open Sans Light"/>
                <a:cs typeface="Open Sans Light"/>
              </a:rPr>
              <a:t>190</a:t>
            </a:r>
            <a:r>
              <a:rPr lang="es-ES" sz="1800" dirty="0">
                <a:latin typeface="Open Sans Light"/>
                <a:ea typeface="Open Sans Light"/>
                <a:cs typeface="Open Sans Light"/>
              </a:rPr>
              <a:t> </a:t>
            </a:r>
            <a:r>
              <a:rPr lang="es-ES" sz="1800" dirty="0" err="1">
                <a:latin typeface="Open Sans Light"/>
                <a:ea typeface="Open Sans Light"/>
                <a:cs typeface="Open Sans Light"/>
              </a:rPr>
              <a:t>max</a:t>
            </a:r>
            <a:r>
              <a:rPr lang="es-ES" sz="1800" dirty="0">
                <a:latin typeface="Open Sans Light"/>
                <a:ea typeface="Open Sans Light"/>
                <a:cs typeface="Open Sans Light"/>
              </a:rPr>
              <a:t>. </a:t>
            </a:r>
            <a:r>
              <a:rPr lang="es-ES" sz="1800" dirty="0" err="1">
                <a:latin typeface="Open Sans Light"/>
                <a:ea typeface="Open Sans Light"/>
                <a:cs typeface="Open Sans Light"/>
              </a:rPr>
              <a:t>Aktionen</a:t>
            </a:r>
            <a:r>
              <a:rPr lang="es-ES" sz="1800" dirty="0">
                <a:latin typeface="Open Sans Light"/>
                <a:ea typeface="Open Sans Light"/>
                <a:cs typeface="Open Sans Light"/>
              </a:rPr>
              <a:t> in </a:t>
            </a:r>
            <a:r>
              <a:rPr lang="es-ES" sz="1800" dirty="0" err="1">
                <a:latin typeface="Open Sans Light"/>
                <a:ea typeface="Open Sans Light"/>
                <a:cs typeface="Open Sans Light"/>
              </a:rPr>
              <a:t>einem</a:t>
            </a:r>
            <a:r>
              <a:rPr lang="es-ES" sz="1800" dirty="0">
                <a:latin typeface="Open Sans Light"/>
                <a:ea typeface="Open Sans Light"/>
                <a:cs typeface="Open Sans Light"/>
              </a:rPr>
              <a:t> </a:t>
            </a:r>
            <a:r>
              <a:rPr lang="es-ES" sz="1800" dirty="0" err="1">
                <a:latin typeface="Open Sans Light"/>
                <a:ea typeface="Open Sans Light"/>
                <a:cs typeface="Open Sans Light"/>
              </a:rPr>
              <a:t>Besuch</a:t>
            </a:r>
            <a:endParaRPr lang="es-ES" sz="1800" dirty="0">
              <a:latin typeface="Open Sans Light"/>
              <a:ea typeface="Open Sans Light"/>
              <a:cs typeface="Open Sans Light"/>
            </a:endParaRPr>
          </a:p>
        </p:txBody>
      </p:sp>
      <p:pic>
        <p:nvPicPr>
          <p:cNvPr id="2" name="Gráfico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9233" y="5995792"/>
            <a:ext cx="2716627" cy="61343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/>
          <p:cNvGraphicFramePr>
            <a:graphicFrameLocks/>
          </p:cNvGraphicFramePr>
          <p:nvPr/>
        </p:nvGraphicFramePr>
        <p:xfrm>
          <a:off x="4290432" y="1925872"/>
          <a:ext cx="4823835" cy="3250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/>
          <p:cNvSpPr txBox="1"/>
          <p:nvPr/>
        </p:nvSpPr>
        <p:spPr bwMode="auto">
          <a:xfrm>
            <a:off x="612396" y="512738"/>
            <a:ext cx="473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b="1">
                <a:solidFill>
                  <a:srgbClr val="FF9933"/>
                </a:solidFill>
                <a:latin typeface="Open Sans Light"/>
                <a:ea typeface="Open Sans Light"/>
                <a:cs typeface="Open Sans Light"/>
              </a:rPr>
              <a:t>Website &amp; Mobile - </a:t>
            </a:r>
            <a:r>
              <a:rPr lang="es-ES" sz="2000" b="1">
                <a:latin typeface="Open Sans Light"/>
                <a:ea typeface="Open Sans Light"/>
                <a:cs typeface="Open Sans Light"/>
              </a:rPr>
              <a:t>Downloads</a:t>
            </a:r>
            <a:endParaRPr lang="es-ES" sz="2000" b="1">
              <a:latin typeface="Open Sans ExtraBold"/>
              <a:ea typeface="Open Sans ExtraBold"/>
              <a:cs typeface="Open Sans ExtraBold"/>
            </a:endParaRPr>
          </a:p>
        </p:txBody>
      </p:sp>
      <p:pic>
        <p:nvPicPr>
          <p:cNvPr id="2" name="Gráfico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9233" y="5995792"/>
            <a:ext cx="2716627" cy="613432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5BE901B-042D-2D19-2442-378BC0E4BA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3520321"/>
              </p:ext>
            </p:extLst>
          </p:nvPr>
        </p:nvGraphicFramePr>
        <p:xfrm>
          <a:off x="1800459" y="1265277"/>
          <a:ext cx="8591082" cy="4571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/>
          <p:cNvGraphicFramePr>
            <a:graphicFrameLocks/>
          </p:cNvGraphicFramePr>
          <p:nvPr/>
        </p:nvGraphicFramePr>
        <p:xfrm>
          <a:off x="4290432" y="1925872"/>
          <a:ext cx="4823835" cy="3250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/>
          <p:cNvSpPr txBox="1"/>
          <p:nvPr/>
        </p:nvSpPr>
        <p:spPr bwMode="auto">
          <a:xfrm>
            <a:off x="612396" y="512738"/>
            <a:ext cx="5738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b="1">
                <a:solidFill>
                  <a:srgbClr val="FF9933"/>
                </a:solidFill>
                <a:latin typeface="Open Sans Light"/>
                <a:ea typeface="Open Sans Light"/>
                <a:cs typeface="Open Sans Light"/>
              </a:rPr>
              <a:t>Website &amp; Mobile – </a:t>
            </a:r>
            <a:r>
              <a:rPr lang="es-ES" sz="2000" b="1">
                <a:latin typeface="Open Sans Light"/>
                <a:ea typeface="Open Sans Light"/>
                <a:cs typeface="Open Sans Light"/>
              </a:rPr>
              <a:t>Einstiegslinks</a:t>
            </a:r>
            <a:endParaRPr lang="es-ES" sz="2000" b="1">
              <a:latin typeface="Open Sans ExtraBold"/>
              <a:ea typeface="Open Sans ExtraBold"/>
              <a:cs typeface="Open Sans ExtraBold"/>
            </a:endParaRPr>
          </a:p>
        </p:txBody>
      </p:sp>
      <p:pic>
        <p:nvPicPr>
          <p:cNvPr id="2" name="Gráfico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9233" y="5995792"/>
            <a:ext cx="2716627" cy="613432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3551308-A3F1-EAD8-1233-72152D513A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7983795"/>
              </p:ext>
            </p:extLst>
          </p:nvPr>
        </p:nvGraphicFramePr>
        <p:xfrm>
          <a:off x="1800459" y="1251284"/>
          <a:ext cx="8591082" cy="4571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/>
          <p:cNvGraphicFramePr>
            <a:graphicFrameLocks/>
          </p:cNvGraphicFramePr>
          <p:nvPr/>
        </p:nvGraphicFramePr>
        <p:xfrm>
          <a:off x="4290432" y="1925872"/>
          <a:ext cx="4823835" cy="3250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/>
          <p:cNvSpPr txBox="1"/>
          <p:nvPr/>
        </p:nvSpPr>
        <p:spPr bwMode="auto">
          <a:xfrm>
            <a:off x="612395" y="512738"/>
            <a:ext cx="11403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b="1">
                <a:solidFill>
                  <a:srgbClr val="FF9933"/>
                </a:solidFill>
                <a:latin typeface="Open Sans Light"/>
                <a:ea typeface="Open Sans Light"/>
                <a:cs typeface="Open Sans Light"/>
              </a:rPr>
              <a:t>Website &amp; Mobile – </a:t>
            </a:r>
            <a:r>
              <a:rPr lang="es-ES" sz="2000" b="1">
                <a:latin typeface="Open Sans Light"/>
                <a:ea typeface="Open Sans Light"/>
                <a:cs typeface="Open Sans Light"/>
              </a:rPr>
              <a:t>externe Links geöffnet / Outlinks</a:t>
            </a:r>
            <a:endParaRPr lang="es-ES" sz="2000" b="1">
              <a:highlight>
                <a:srgbClr val="FFFF00"/>
              </a:highlight>
              <a:latin typeface="Open Sans ExtraBold"/>
              <a:ea typeface="Open Sans ExtraBold"/>
              <a:cs typeface="Open Sans ExtraBold"/>
            </a:endParaRPr>
          </a:p>
        </p:txBody>
      </p:sp>
      <p:pic>
        <p:nvPicPr>
          <p:cNvPr id="2" name="Gráfico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9233" y="5995792"/>
            <a:ext cx="2716627" cy="613432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6D1EEEC-9AEA-28C1-C8F0-7B76242325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4598763"/>
              </p:ext>
            </p:extLst>
          </p:nvPr>
        </p:nvGraphicFramePr>
        <p:xfrm>
          <a:off x="1800459" y="1251284"/>
          <a:ext cx="8591082" cy="4571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 bwMode="auto">
          <a:xfrm>
            <a:off x="611771" y="512738"/>
            <a:ext cx="746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FF9933"/>
                </a:solidFill>
                <a:latin typeface="Open Sans Light"/>
                <a:ea typeface="Open Sans Light"/>
                <a:cs typeface="Open Sans Light"/>
              </a:rPr>
              <a:t>Mobile App -</a:t>
            </a:r>
            <a:r>
              <a:rPr lang="es-ES" sz="2000" dirty="0">
                <a:solidFill>
                  <a:srgbClr val="FF9933"/>
                </a:solidFill>
                <a:latin typeface="Open Sans Light"/>
                <a:ea typeface="Open Sans Light"/>
                <a:cs typeface="Open Sans Light"/>
              </a:rPr>
              <a:t> </a:t>
            </a:r>
            <a:r>
              <a:rPr lang="es-ES" sz="2000" b="1" dirty="0" err="1">
                <a:latin typeface="Open Sans Light"/>
                <a:ea typeface="Open Sans Light"/>
                <a:cs typeface="Open Sans Light"/>
              </a:rPr>
              <a:t>Downloads</a:t>
            </a:r>
            <a:r>
              <a:rPr lang="es-ES" sz="2000" dirty="0">
                <a:latin typeface="Open Sans Light"/>
                <a:ea typeface="Open Sans Light"/>
                <a:cs typeface="Open Sans Light"/>
              </a:rPr>
              <a:t> App Store / Google Play (TOTAL)</a:t>
            </a:r>
            <a:endParaRPr lang="es-ES" sz="2000" b="1" dirty="0">
              <a:latin typeface="Open Sans ExtraBold"/>
              <a:ea typeface="Open Sans ExtraBold"/>
              <a:cs typeface="Open Sans ExtraBold"/>
            </a:endParaRPr>
          </a:p>
        </p:txBody>
      </p:sp>
      <p:pic>
        <p:nvPicPr>
          <p:cNvPr id="1030" name="Picture 6" descr="iOS: Historia, resumen de todas las versiones de iOS ya lanzadas, rumores y  fecha de salida del iOS 17 - CERTIDEAL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282302" y="4353089"/>
            <a:ext cx="1218366" cy="404033"/>
          </a:xfrm>
          <a:prstGeom prst="rect">
            <a:avLst/>
          </a:prstGeom>
          <a:noFill/>
        </p:spPr>
      </p:pic>
      <p:pic>
        <p:nvPicPr>
          <p:cNvPr id="1032" name="Picture 8" descr="How Google Play Works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9385747" y="5730561"/>
            <a:ext cx="1011475" cy="530462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 bwMode="auto">
          <a:xfrm>
            <a:off x="10500667" y="4315172"/>
            <a:ext cx="20156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800" b="1" dirty="0">
                <a:latin typeface="Open Sans Light"/>
                <a:ea typeface="Open Sans Light"/>
                <a:cs typeface="Open Sans Light"/>
              </a:rPr>
              <a:t>804  </a:t>
            </a:r>
            <a:r>
              <a:rPr lang="es-ES" b="1" dirty="0">
                <a:latin typeface="Open Sans Light"/>
                <a:ea typeface="Open Sans Light"/>
                <a:cs typeface="Open Sans Light"/>
              </a:rPr>
              <a:t>(2025)</a:t>
            </a:r>
            <a:endParaRPr sz="1200" dirty="0"/>
          </a:p>
          <a:p>
            <a:pPr>
              <a:defRPr/>
            </a:pPr>
            <a:r>
              <a:rPr lang="es-ES" sz="1600" b="1" dirty="0">
                <a:latin typeface="Open Sans Light"/>
                <a:ea typeface="Open Sans Light"/>
                <a:cs typeface="Open Sans Light"/>
              </a:rPr>
              <a:t>2.486    (TOTAL)</a:t>
            </a:r>
          </a:p>
          <a:p>
            <a:pPr>
              <a:defRPr/>
            </a:pPr>
            <a:endParaRPr lang="es-ES" sz="1600" b="1" dirty="0">
              <a:latin typeface="Open Sans Light"/>
              <a:ea typeface="Open Sans Light"/>
              <a:cs typeface="Open Sans Light"/>
            </a:endParaRPr>
          </a:p>
          <a:p>
            <a:pPr>
              <a:defRPr/>
            </a:pPr>
            <a:endParaRPr lang="es-ES" sz="3200" b="1" dirty="0">
              <a:latin typeface="Open Sans Light"/>
              <a:ea typeface="Open Sans Light"/>
              <a:cs typeface="Open Sans Light"/>
            </a:endParaRPr>
          </a:p>
          <a:p>
            <a:pPr>
              <a:defRPr/>
            </a:pPr>
            <a:r>
              <a:rPr lang="es-ES" sz="2800" b="1" dirty="0">
                <a:latin typeface="Open Sans Light"/>
                <a:ea typeface="Open Sans Light"/>
                <a:cs typeface="Open Sans Light"/>
              </a:rPr>
              <a:t>188  </a:t>
            </a:r>
            <a:r>
              <a:rPr lang="es-ES" b="1" dirty="0">
                <a:latin typeface="Open Sans Light"/>
                <a:ea typeface="Open Sans Light"/>
                <a:cs typeface="Open Sans Light"/>
              </a:rPr>
              <a:t>(2025)</a:t>
            </a:r>
          </a:p>
          <a:p>
            <a:pPr>
              <a:defRPr/>
            </a:pPr>
            <a:r>
              <a:rPr lang="es-ES" sz="1600" b="1" dirty="0">
                <a:latin typeface="Open Sans Light"/>
                <a:ea typeface="Open Sans Light"/>
                <a:cs typeface="Open Sans Light"/>
              </a:rPr>
              <a:t>  489     (TOTAL)</a:t>
            </a:r>
          </a:p>
          <a:p>
            <a:pPr>
              <a:defRPr/>
            </a:pPr>
            <a:endParaRPr lang="es-ES" b="1" dirty="0">
              <a:latin typeface="Open Sans Light"/>
              <a:ea typeface="Open Sans Light"/>
              <a:cs typeface="Open Sans Light"/>
            </a:endParaRPr>
          </a:p>
          <a:p>
            <a:pPr>
              <a:defRPr/>
            </a:pPr>
            <a:endParaRPr lang="en-GB" sz="2800" b="1" dirty="0">
              <a:latin typeface="Open Sans Light"/>
              <a:ea typeface="Open Sans Light"/>
              <a:cs typeface="Open Sans Light"/>
            </a:endParaRPr>
          </a:p>
          <a:p>
            <a:pPr>
              <a:defRPr/>
            </a:pPr>
            <a:endParaRPr lang="en-GB" dirty="0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429314"/>
              </p:ext>
            </p:extLst>
          </p:nvPr>
        </p:nvGraphicFramePr>
        <p:xfrm>
          <a:off x="2759969" y="1521163"/>
          <a:ext cx="5738070" cy="405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CuadroTexto 6"/>
          <p:cNvSpPr txBox="1"/>
          <p:nvPr/>
        </p:nvSpPr>
        <p:spPr bwMode="auto">
          <a:xfrm>
            <a:off x="9432031" y="81874"/>
            <a:ext cx="25256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ü"/>
              <a:defRPr/>
            </a:pPr>
            <a:endParaRPr lang="en-GB" sz="1600" dirty="0">
              <a:latin typeface="Open Sans Light"/>
              <a:ea typeface="Open Sans Light"/>
              <a:cs typeface="Open Sans Light"/>
            </a:endParaRPr>
          </a:p>
          <a:p>
            <a:pPr>
              <a:defRPr/>
            </a:pPr>
            <a:r>
              <a:rPr lang="en-GB" sz="1600" b="1" dirty="0">
                <a:latin typeface="Open Sans Light"/>
                <a:ea typeface="Open Sans Light"/>
                <a:cs typeface="Open Sans Light"/>
              </a:rPr>
              <a:t>App </a:t>
            </a:r>
            <a:r>
              <a:rPr lang="en-GB" sz="1600" b="1" dirty="0" err="1">
                <a:latin typeface="Open Sans Light"/>
                <a:ea typeface="Open Sans Light"/>
                <a:cs typeface="Open Sans Light"/>
              </a:rPr>
              <a:t>Versionen</a:t>
            </a:r>
            <a:r>
              <a:rPr lang="en-GB" sz="1600" b="1" dirty="0">
                <a:latin typeface="Open Sans Light"/>
                <a:ea typeface="Open Sans Light"/>
                <a:cs typeface="Open Sans Light"/>
              </a:rPr>
              <a:t>: </a:t>
            </a:r>
            <a:br>
              <a:rPr lang="en-GB" sz="1600" b="1" dirty="0">
                <a:latin typeface="Open Sans Light"/>
                <a:ea typeface="Open Sans Light"/>
                <a:cs typeface="Open Sans Light"/>
              </a:rPr>
            </a:br>
            <a:r>
              <a:rPr lang="en-GB" sz="1600" b="1" dirty="0">
                <a:latin typeface="Open Sans Light"/>
                <a:ea typeface="Open Sans Light"/>
                <a:cs typeface="Open Sans Light"/>
              </a:rPr>
              <a:t>Stand Dezember 2025</a:t>
            </a:r>
            <a:endParaRPr dirty="0"/>
          </a:p>
          <a:p>
            <a:pPr marL="342900" indent="-342900">
              <a:buFont typeface="Wingdings"/>
              <a:buChar char="ü"/>
              <a:defRPr/>
            </a:pPr>
            <a:endParaRPr lang="en-GB" sz="1600" dirty="0">
              <a:latin typeface="Open Sans Light"/>
              <a:ea typeface="Open Sans Light"/>
              <a:cs typeface="Open Sans Light"/>
            </a:endParaRPr>
          </a:p>
          <a:p>
            <a:pPr marL="342900" indent="-342900">
              <a:buFont typeface="Wingdings"/>
              <a:buChar char="ü"/>
              <a:defRPr/>
            </a:pPr>
            <a:r>
              <a:rPr lang="en-GB" sz="1600" dirty="0">
                <a:latin typeface="Open Sans Light"/>
                <a:ea typeface="Open Sans Light"/>
                <a:cs typeface="Open Sans Light"/>
              </a:rPr>
              <a:t>iOS 2.0.8 to </a:t>
            </a:r>
            <a:r>
              <a:rPr lang="en-GB" sz="1600" b="1" dirty="0">
                <a:latin typeface="Open Sans Light"/>
                <a:ea typeface="Open Sans Light"/>
                <a:cs typeface="Open Sans Light"/>
              </a:rPr>
              <a:t>2.3.7</a:t>
            </a:r>
            <a:endParaRPr lang="en-GB" sz="1600" dirty="0">
              <a:latin typeface="Open Sans Light"/>
              <a:ea typeface="Open Sans Light"/>
              <a:cs typeface="Open Sans Light"/>
            </a:endParaRPr>
          </a:p>
          <a:p>
            <a:pPr marL="342900" indent="-342900">
              <a:buFont typeface="Wingdings"/>
              <a:buChar char="ü"/>
              <a:defRPr/>
            </a:pPr>
            <a:r>
              <a:rPr lang="en-GB" sz="1600" dirty="0">
                <a:latin typeface="Open Sans Light"/>
                <a:ea typeface="Open Sans Light"/>
                <a:cs typeface="Open Sans Light"/>
              </a:rPr>
              <a:t>Android 2.0.9 to </a:t>
            </a:r>
            <a:r>
              <a:rPr lang="en-GB" sz="1600" b="1" dirty="0">
                <a:latin typeface="Open Sans Light"/>
                <a:ea typeface="Open Sans Light"/>
                <a:cs typeface="Open Sans Light"/>
              </a:rPr>
              <a:t>2.3.4</a:t>
            </a:r>
            <a:endParaRPr dirty="0"/>
          </a:p>
        </p:txBody>
      </p:sp>
      <p:pic>
        <p:nvPicPr>
          <p:cNvPr id="3" name="Gráfico 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89233" y="5995792"/>
            <a:ext cx="2716627" cy="61343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863768D-C7C3-7E39-1933-5A561B295B34}"/>
              </a:ext>
            </a:extLst>
          </p:cNvPr>
          <p:cNvSpPr txBox="1"/>
          <p:nvPr/>
        </p:nvSpPr>
        <p:spPr>
          <a:xfrm>
            <a:off x="611771" y="512739"/>
            <a:ext cx="1095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Mobile App - </a:t>
            </a:r>
            <a:r>
              <a:rPr lang="de-DE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 ausgelöster Aktionen von Login bis Logout / </a:t>
            </a:r>
            <a:r>
              <a:rPr lang="de-DE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Top 20</a:t>
            </a:r>
            <a:endParaRPr lang="es-ES" sz="2000" dirty="0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C3AA525-A417-D401-307D-ED283FD95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A535775-43EC-D64F-3B3A-579E3FB9A3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9627205"/>
              </p:ext>
            </p:extLst>
          </p:nvPr>
        </p:nvGraphicFramePr>
        <p:xfrm>
          <a:off x="2266763" y="1168694"/>
          <a:ext cx="8591082" cy="4571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1506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FB10B-2847-64AF-C58C-4BBACD992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D5A747B-AB07-2EB4-05A0-F29438F1BD2B}"/>
              </a:ext>
            </a:extLst>
          </p:cNvPr>
          <p:cNvSpPr txBox="1"/>
          <p:nvPr/>
        </p:nvSpPr>
        <p:spPr>
          <a:xfrm>
            <a:off x="612396" y="512739"/>
            <a:ext cx="9358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/ </a:t>
            </a:r>
            <a:r>
              <a:rPr lang="de-CH" sz="2000" b="1" kern="100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br>
              <a:rPr lang="es-E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s-E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E10EF9-8C23-66A4-5097-C059F6E008F6}"/>
              </a:ext>
            </a:extLst>
          </p:cNvPr>
          <p:cNvSpPr txBox="1"/>
          <p:nvPr/>
        </p:nvSpPr>
        <p:spPr>
          <a:xfrm>
            <a:off x="718587" y="3301126"/>
            <a:ext cx="4628366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u="sng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endParaRPr lang="es-ES" sz="1600" b="1" u="sng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1.619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4.427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endParaRPr lang="es-E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 min 12s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CuadroTexto 3">
            <a:extLst>
              <a:ext uri="{FF2B5EF4-FFF2-40B4-BE49-F238E27FC236}">
                <a16:creationId xmlns:a16="http://schemas.microsoft.com/office/drawing/2014/main" id="{97FD2115-2F63-154D-B4B1-586D7CEB09BB}"/>
              </a:ext>
            </a:extLst>
          </p:cNvPr>
          <p:cNvSpPr txBox="1"/>
          <p:nvPr/>
        </p:nvSpPr>
        <p:spPr>
          <a:xfrm>
            <a:off x="5790195" y="4977272"/>
            <a:ext cx="5762106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 &amp; Mobile (Total)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22.857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112.053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endParaRPr lang="es-E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56s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91D23579-76F5-F45F-6AD3-6804D01A8DB2}"/>
              </a:ext>
            </a:extLst>
          </p:cNvPr>
          <p:cNvSpPr txBox="1"/>
          <p:nvPr/>
        </p:nvSpPr>
        <p:spPr>
          <a:xfrm>
            <a:off x="5790195" y="3270252"/>
            <a:ext cx="5226078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20.762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107.626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endParaRPr lang="es-E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51s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66C021E9-7764-12AC-4F64-043AB0CEB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4E38E0B-8F3A-4894-86EA-6EB075774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711" y="370006"/>
            <a:ext cx="1141790" cy="68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8B2804E8-C5CA-5A45-3606-35E080624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45663"/>
            <a:ext cx="12192000" cy="18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7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096A5-C3F4-A899-392A-16EDCBA26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D2155C6-6A43-4972-2905-975A1DABA58E}"/>
              </a:ext>
            </a:extLst>
          </p:cNvPr>
          <p:cNvSpPr txBox="1"/>
          <p:nvPr/>
        </p:nvSpPr>
        <p:spPr>
          <a:xfrm>
            <a:off x="612396" y="512739"/>
            <a:ext cx="9358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/ </a:t>
            </a:r>
            <a:r>
              <a:rPr lang="de-CH" sz="2000" b="1" kern="100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br>
              <a:rPr lang="es-E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s-E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31F6BD-6145-4034-C5E7-9938B3A0B40C}"/>
              </a:ext>
            </a:extLst>
          </p:cNvPr>
          <p:cNvSpPr txBox="1"/>
          <p:nvPr/>
        </p:nvSpPr>
        <p:spPr>
          <a:xfrm>
            <a:off x="718587" y="3301126"/>
            <a:ext cx="4628366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u="sng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endParaRPr lang="es-ES" sz="1600" b="1" u="sng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289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554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endParaRPr lang="es-E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min 39s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CuadroTexto 3">
            <a:extLst>
              <a:ext uri="{FF2B5EF4-FFF2-40B4-BE49-F238E27FC236}">
                <a16:creationId xmlns:a16="http://schemas.microsoft.com/office/drawing/2014/main" id="{7FC94E6F-0360-469C-CEF9-421828CB453B}"/>
              </a:ext>
            </a:extLst>
          </p:cNvPr>
          <p:cNvSpPr txBox="1"/>
          <p:nvPr/>
        </p:nvSpPr>
        <p:spPr>
          <a:xfrm>
            <a:off x="5790195" y="4977272"/>
            <a:ext cx="5762106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 &amp; Mobile (Total)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1.692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8.044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endParaRPr lang="es-E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48s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71030071-41F9-7F63-3552-0054ADC990CA}"/>
              </a:ext>
            </a:extLst>
          </p:cNvPr>
          <p:cNvSpPr txBox="1"/>
          <p:nvPr/>
        </p:nvSpPr>
        <p:spPr>
          <a:xfrm>
            <a:off x="5790195" y="3270252"/>
            <a:ext cx="5226078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1.345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7.490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endParaRPr lang="es-E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39s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9244EB8-5944-9A13-654F-9378CC89A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EE92EA6-A2B4-41BC-5F0E-F858876D0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710" y="370007"/>
            <a:ext cx="1141790" cy="75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3FD38AE0-CA0B-02DA-AD07-CFA0405DB7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3423"/>
            <a:ext cx="12192000" cy="18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58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6D3FF-7F5E-0CF4-1FAC-F830C086E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CDFFA65-88C2-08D9-F4D8-421B3C5CB2F1}"/>
              </a:ext>
            </a:extLst>
          </p:cNvPr>
          <p:cNvSpPr txBox="1"/>
          <p:nvPr/>
        </p:nvSpPr>
        <p:spPr>
          <a:xfrm>
            <a:off x="718587" y="3301126"/>
            <a:ext cx="4628366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u="sng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endParaRPr lang="es-ES" sz="1600" b="1" u="sng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125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352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endParaRPr lang="es-E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 min 4s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CuadroTexto 3">
            <a:extLst>
              <a:ext uri="{FF2B5EF4-FFF2-40B4-BE49-F238E27FC236}">
                <a16:creationId xmlns:a16="http://schemas.microsoft.com/office/drawing/2014/main" id="{AD87BC83-7E27-C22B-F656-32D7BC0B5E5C}"/>
              </a:ext>
            </a:extLst>
          </p:cNvPr>
          <p:cNvSpPr txBox="1"/>
          <p:nvPr/>
        </p:nvSpPr>
        <p:spPr>
          <a:xfrm>
            <a:off x="5790195" y="4977272"/>
            <a:ext cx="5762106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 &amp; Mobile (Total)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754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3.715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endParaRPr lang="es-E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min 5s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1E1CEC01-DF67-58D5-5AAE-2CD8CF601C37}"/>
              </a:ext>
            </a:extLst>
          </p:cNvPr>
          <p:cNvSpPr txBox="1"/>
          <p:nvPr/>
        </p:nvSpPr>
        <p:spPr>
          <a:xfrm>
            <a:off x="5790195" y="3270252"/>
            <a:ext cx="5226078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614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3.363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endParaRPr lang="es-E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41s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55BB8F9E-D8BF-B3DF-4C4B-196188316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CC369CD-B05E-4B11-8F98-1FDB5B860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273" y="350373"/>
            <a:ext cx="709227" cy="70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74812E1-C529-4F44-10CB-048F70B98DD9}"/>
              </a:ext>
            </a:extLst>
          </p:cNvPr>
          <p:cNvSpPr txBox="1"/>
          <p:nvPr/>
        </p:nvSpPr>
        <p:spPr>
          <a:xfrm>
            <a:off x="612396" y="512739"/>
            <a:ext cx="9358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/ </a:t>
            </a:r>
            <a:r>
              <a:rPr lang="de-CH" sz="2000" b="1" kern="100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br>
              <a:rPr lang="es-E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s-E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1" name="Imagen 10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DFD81A95-9E6D-E078-1204-8DEC2169C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05962"/>
            <a:ext cx="12192000" cy="1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94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 bwMode="auto">
          <a:xfrm>
            <a:off x="6356824" y="1780197"/>
            <a:ext cx="5601259" cy="3682650"/>
          </a:xfrm>
          <a:prstGeom prst="rect">
            <a:avLst/>
          </a:prstGeom>
          <a:solidFill>
            <a:srgbClr val="F3FB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" name="Rectángulo 2"/>
          <p:cNvSpPr/>
          <p:nvPr/>
        </p:nvSpPr>
        <p:spPr bwMode="auto">
          <a:xfrm>
            <a:off x="494740" y="1780197"/>
            <a:ext cx="5601259" cy="3682650"/>
          </a:xfrm>
          <a:prstGeom prst="rect">
            <a:avLst/>
          </a:prstGeom>
          <a:solidFill>
            <a:srgbClr val="F3FB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CuadroTexto 6"/>
          <p:cNvSpPr txBox="1"/>
          <p:nvPr/>
        </p:nvSpPr>
        <p:spPr bwMode="auto">
          <a:xfrm>
            <a:off x="603385" y="528129"/>
            <a:ext cx="10392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b="1">
                <a:solidFill>
                  <a:srgbClr val="FF9933"/>
                </a:solidFill>
                <a:latin typeface="Open Sans Light"/>
                <a:ea typeface="Open Sans Light"/>
                <a:cs typeface="Open Sans Light"/>
              </a:rPr>
              <a:t>Website &amp; Mobile</a:t>
            </a:r>
            <a:r>
              <a:rPr lang="es-ES" sz="2000">
                <a:latin typeface="Open Sans Light"/>
                <a:ea typeface="Open Sans Light"/>
                <a:cs typeface="Open Sans Light"/>
              </a:rPr>
              <a:t>– </a:t>
            </a:r>
            <a:r>
              <a:rPr lang="de-CH" sz="2000" b="1">
                <a:latin typeface="Open Sans Light"/>
                <a:ea typeface="Open Sans Light"/>
                <a:cs typeface="Open Sans Light"/>
              </a:rPr>
              <a:t>Anzahl der Benutzer des entsprechenden Geräts</a:t>
            </a:r>
            <a:endParaRPr lang="es-ES" sz="2000" b="1"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10" name="Textfeld 9"/>
          <p:cNvSpPr txBox="1"/>
          <p:nvPr/>
        </p:nvSpPr>
        <p:spPr bwMode="auto">
          <a:xfrm>
            <a:off x="189041" y="1270758"/>
            <a:ext cx="82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b="1"/>
              <a:t>Geräte</a:t>
            </a:r>
            <a:endParaRPr/>
          </a:p>
        </p:txBody>
      </p:sp>
      <p:sp>
        <p:nvSpPr>
          <p:cNvPr id="11" name="Textfeld 10"/>
          <p:cNvSpPr txBox="1"/>
          <p:nvPr/>
        </p:nvSpPr>
        <p:spPr bwMode="auto">
          <a:xfrm>
            <a:off x="6274709" y="1270758"/>
            <a:ext cx="163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b="1"/>
              <a:t>Betriebssystem</a:t>
            </a:r>
            <a:endParaRPr/>
          </a:p>
        </p:txBody>
      </p:sp>
      <p:pic>
        <p:nvPicPr>
          <p:cNvPr id="2" name="Gráfico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9233" y="5995792"/>
            <a:ext cx="2716627" cy="613432"/>
          </a:xfrm>
          <a:prstGeom prst="rect">
            <a:avLst/>
          </a:prstGeom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042212"/>
              </p:ext>
            </p:extLst>
          </p:nvPr>
        </p:nvGraphicFramePr>
        <p:xfrm>
          <a:off x="617769" y="1640090"/>
          <a:ext cx="4576182" cy="382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169036"/>
              </p:ext>
            </p:extLst>
          </p:nvPr>
        </p:nvGraphicFramePr>
        <p:xfrm>
          <a:off x="7025543" y="1764485"/>
          <a:ext cx="4576182" cy="382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 bwMode="auto">
          <a:xfrm>
            <a:off x="494740" y="1780197"/>
            <a:ext cx="5601259" cy="3682650"/>
          </a:xfrm>
          <a:prstGeom prst="rect">
            <a:avLst/>
          </a:prstGeom>
          <a:solidFill>
            <a:srgbClr val="F3FB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Rectángulo 5"/>
          <p:cNvSpPr/>
          <p:nvPr/>
        </p:nvSpPr>
        <p:spPr bwMode="auto">
          <a:xfrm>
            <a:off x="6356824" y="1780197"/>
            <a:ext cx="5601259" cy="3682650"/>
          </a:xfrm>
          <a:prstGeom prst="rect">
            <a:avLst/>
          </a:prstGeom>
          <a:solidFill>
            <a:srgbClr val="F3FB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CuadroTexto 6"/>
          <p:cNvSpPr txBox="1"/>
          <p:nvPr/>
        </p:nvSpPr>
        <p:spPr bwMode="auto">
          <a:xfrm>
            <a:off x="612395" y="512738"/>
            <a:ext cx="10392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b="1">
                <a:solidFill>
                  <a:srgbClr val="FF9933"/>
                </a:solidFill>
                <a:latin typeface="Open Sans Light"/>
                <a:ea typeface="Open Sans Light"/>
                <a:cs typeface="Open Sans Light"/>
              </a:rPr>
              <a:t>Website</a:t>
            </a:r>
            <a:r>
              <a:rPr lang="es-ES" sz="2000" b="1">
                <a:latin typeface="Open Sans Light"/>
                <a:ea typeface="Open Sans Light"/>
                <a:cs typeface="Open Sans Light"/>
              </a:rPr>
              <a:t>– </a:t>
            </a:r>
            <a:r>
              <a:rPr lang="de-CH" sz="2000" b="1">
                <a:latin typeface="Open Sans Light"/>
                <a:ea typeface="Open Sans Light"/>
                <a:cs typeface="Open Sans Light"/>
              </a:rPr>
              <a:t>Anzahl der Benutzer des entsprechenden Geräts</a:t>
            </a:r>
            <a:endParaRPr lang="es-ES" sz="2000" b="1"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10" name="Textfeld 9"/>
          <p:cNvSpPr txBox="1"/>
          <p:nvPr/>
        </p:nvSpPr>
        <p:spPr bwMode="auto">
          <a:xfrm>
            <a:off x="189041" y="1270758"/>
            <a:ext cx="82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b="1"/>
              <a:t>Geräte</a:t>
            </a:r>
            <a:endParaRPr/>
          </a:p>
        </p:txBody>
      </p:sp>
      <p:sp>
        <p:nvSpPr>
          <p:cNvPr id="11" name="Textfeld 10"/>
          <p:cNvSpPr txBox="1"/>
          <p:nvPr/>
        </p:nvSpPr>
        <p:spPr bwMode="auto">
          <a:xfrm>
            <a:off x="6274709" y="1270758"/>
            <a:ext cx="163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b="1"/>
              <a:t>Betriebssystem</a:t>
            </a:r>
            <a:endParaRPr/>
          </a:p>
        </p:txBody>
      </p:sp>
      <p:pic>
        <p:nvPicPr>
          <p:cNvPr id="2" name="Gráfico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9233" y="5995792"/>
            <a:ext cx="2716627" cy="613432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717146"/>
              </p:ext>
            </p:extLst>
          </p:nvPr>
        </p:nvGraphicFramePr>
        <p:xfrm>
          <a:off x="766140" y="1640089"/>
          <a:ext cx="4576182" cy="382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462042"/>
              </p:ext>
            </p:extLst>
          </p:nvPr>
        </p:nvGraphicFramePr>
        <p:xfrm>
          <a:off x="6849679" y="1780198"/>
          <a:ext cx="4576182" cy="382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 bwMode="auto">
          <a:xfrm>
            <a:off x="494740" y="1780197"/>
            <a:ext cx="5601259" cy="3682650"/>
          </a:xfrm>
          <a:prstGeom prst="rect">
            <a:avLst/>
          </a:prstGeom>
          <a:solidFill>
            <a:srgbClr val="F3FB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Rectángulo 7"/>
          <p:cNvSpPr/>
          <p:nvPr/>
        </p:nvSpPr>
        <p:spPr bwMode="auto">
          <a:xfrm>
            <a:off x="6356824" y="1780197"/>
            <a:ext cx="5601259" cy="3682650"/>
          </a:xfrm>
          <a:prstGeom prst="rect">
            <a:avLst/>
          </a:prstGeom>
          <a:solidFill>
            <a:srgbClr val="F3FB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CuadroTexto 6"/>
          <p:cNvSpPr txBox="1"/>
          <p:nvPr/>
        </p:nvSpPr>
        <p:spPr bwMode="auto">
          <a:xfrm>
            <a:off x="612395" y="512738"/>
            <a:ext cx="10392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b="1">
                <a:solidFill>
                  <a:srgbClr val="FF9933"/>
                </a:solidFill>
                <a:latin typeface="Open Sans Light"/>
                <a:ea typeface="Open Sans Light"/>
                <a:cs typeface="Open Sans Light"/>
              </a:rPr>
              <a:t>Mobile</a:t>
            </a:r>
            <a:r>
              <a:rPr lang="es-ES" sz="2000" b="1">
                <a:latin typeface="Open Sans Light"/>
                <a:ea typeface="Open Sans Light"/>
                <a:cs typeface="Open Sans Light"/>
              </a:rPr>
              <a:t> – </a:t>
            </a:r>
            <a:r>
              <a:rPr lang="de-CH" sz="2000" b="1">
                <a:latin typeface="Open Sans Light"/>
                <a:ea typeface="Open Sans Light"/>
                <a:cs typeface="Open Sans Light"/>
              </a:rPr>
              <a:t>Anzahl der Benutzer des entsprechenden Geräts</a:t>
            </a:r>
            <a:endParaRPr lang="es-ES" sz="2000" b="1"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10" name="Textfeld 9"/>
          <p:cNvSpPr txBox="1"/>
          <p:nvPr/>
        </p:nvSpPr>
        <p:spPr bwMode="auto">
          <a:xfrm>
            <a:off x="198051" y="1270758"/>
            <a:ext cx="82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b="1"/>
              <a:t>Geräte</a:t>
            </a:r>
            <a:endParaRPr/>
          </a:p>
        </p:txBody>
      </p:sp>
      <p:sp>
        <p:nvSpPr>
          <p:cNvPr id="11" name="Textfeld 10"/>
          <p:cNvSpPr txBox="1"/>
          <p:nvPr/>
        </p:nvSpPr>
        <p:spPr bwMode="auto">
          <a:xfrm>
            <a:off x="6274709" y="1270758"/>
            <a:ext cx="163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b="1"/>
              <a:t>Betriebssystem</a:t>
            </a:r>
            <a:endParaRPr/>
          </a:p>
        </p:txBody>
      </p:sp>
      <p:pic>
        <p:nvPicPr>
          <p:cNvPr id="2" name="Gráfico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9233" y="5995792"/>
            <a:ext cx="2716627" cy="613432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755115"/>
              </p:ext>
            </p:extLst>
          </p:nvPr>
        </p:nvGraphicFramePr>
        <p:xfrm>
          <a:off x="494738" y="1665519"/>
          <a:ext cx="4576182" cy="382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958376"/>
              </p:ext>
            </p:extLst>
          </p:nvPr>
        </p:nvGraphicFramePr>
        <p:xfrm>
          <a:off x="6849680" y="1665519"/>
          <a:ext cx="4576182" cy="382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 bwMode="auto">
          <a:xfrm>
            <a:off x="2169711" y="1114313"/>
            <a:ext cx="7852577" cy="4680015"/>
          </a:xfrm>
          <a:prstGeom prst="rect">
            <a:avLst/>
          </a:prstGeom>
          <a:solidFill>
            <a:srgbClr val="F3FB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CuadroTexto 6"/>
          <p:cNvSpPr txBox="1"/>
          <p:nvPr/>
        </p:nvSpPr>
        <p:spPr bwMode="auto">
          <a:xfrm>
            <a:off x="612395" y="512738"/>
            <a:ext cx="1042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b="1">
                <a:solidFill>
                  <a:srgbClr val="FF9933"/>
                </a:solidFill>
                <a:latin typeface="Open Sans Light"/>
                <a:ea typeface="Open Sans Light"/>
                <a:cs typeface="Open Sans Light"/>
              </a:rPr>
              <a:t>Website &amp; Mobile</a:t>
            </a:r>
            <a:r>
              <a:rPr lang="es-ES" sz="2000" b="1">
                <a:latin typeface="Open Sans Light"/>
                <a:ea typeface="Open Sans Light"/>
                <a:cs typeface="Open Sans Light"/>
              </a:rPr>
              <a:t> – Anzahl der Nutzer des entsprechenden Browsers </a:t>
            </a:r>
            <a:endParaRPr/>
          </a:p>
        </p:txBody>
      </p:sp>
      <p:pic>
        <p:nvPicPr>
          <p:cNvPr id="2" name="Gráfico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9233" y="5995792"/>
            <a:ext cx="2716627" cy="613432"/>
          </a:xfrm>
          <a:prstGeom prst="rect">
            <a:avLst/>
          </a:prstGeom>
        </p:spPr>
      </p:pic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969373"/>
              </p:ext>
            </p:extLst>
          </p:nvPr>
        </p:nvGraphicFramePr>
        <p:xfrm>
          <a:off x="2905859" y="1114313"/>
          <a:ext cx="6333833" cy="462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808</Words>
  <Application>Microsoft Office PowerPoint</Application>
  <PresentationFormat>Panorámica</PresentationFormat>
  <Paragraphs>176</Paragraphs>
  <Slides>26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Aptos</vt:lpstr>
      <vt:lpstr>Arial</vt:lpstr>
      <vt:lpstr>Calibri</vt:lpstr>
      <vt:lpstr>Calibri Light</vt:lpstr>
      <vt:lpstr>Open Sans ExtraBold</vt:lpstr>
      <vt:lpstr>Open Sans Light</vt:lpstr>
      <vt:lpstr>Open Sans Semibold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Vahid Djamei</dc:creator>
  <cp:lastModifiedBy>Angela Künzler</cp:lastModifiedBy>
  <cp:revision>448</cp:revision>
  <dcterms:created xsi:type="dcterms:W3CDTF">2023-01-09T10:36:16Z</dcterms:created>
  <dcterms:modified xsi:type="dcterms:W3CDTF">2026-01-07T12:28:59Z</dcterms:modified>
</cp:coreProperties>
</file>