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3" r:id="rId2"/>
    <p:sldId id="267" r:id="rId3"/>
    <p:sldId id="275" r:id="rId4"/>
    <p:sldId id="286" r:id="rId5"/>
    <p:sldId id="282" r:id="rId6"/>
    <p:sldId id="276" r:id="rId7"/>
    <p:sldId id="265" r:id="rId8"/>
    <p:sldId id="283" r:id="rId9"/>
    <p:sldId id="287" r:id="rId10"/>
    <p:sldId id="268" r:id="rId11"/>
    <p:sldId id="269" r:id="rId12"/>
    <p:sldId id="281" r:id="rId13"/>
    <p:sldId id="285" r:id="rId14"/>
    <p:sldId id="272" r:id="rId15"/>
    <p:sldId id="271" r:id="rId16"/>
    <p:sldId id="258" r:id="rId17"/>
    <p:sldId id="2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D3B"/>
    <a:srgbClr val="FF9933"/>
    <a:srgbClr val="FFF3E5"/>
    <a:srgbClr val="5A1B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19" autoAdjust="0"/>
    <p:restoredTop sz="96327"/>
  </p:normalViewPr>
  <p:slideViewPr>
    <p:cSldViewPr snapToGrid="0">
      <p:cViewPr varScale="1">
        <p:scale>
          <a:sx n="61" d="100"/>
          <a:sy n="61" d="100"/>
        </p:scale>
        <p:origin x="72" y="12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Downloads</c:v>
                </c:pt>
              </c:strCache>
            </c:strRef>
          </c:tx>
          <c:spPr>
            <a:solidFill>
              <a:srgbClr val="FF9933"/>
            </a:solidFill>
          </c:spPr>
          <c:dPt>
            <c:idx val="0"/>
            <c:bubble3D val="0"/>
            <c:spPr>
              <a:solidFill>
                <a:srgbClr val="FF993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94C2-4D6C-886B-A414B2D792FF}"/>
              </c:ext>
            </c:extLst>
          </c:dPt>
          <c:dPt>
            <c:idx val="1"/>
            <c:bubble3D val="0"/>
            <c:spPr>
              <a:solidFill>
                <a:srgbClr val="5A1BE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4C2-4D6C-886B-A414B2D792FF}"/>
              </c:ext>
            </c:extLst>
          </c:dPt>
          <c:dLbls>
            <c:dLbl>
              <c:idx val="0"/>
              <c:layout>
                <c:manualLayout>
                  <c:x val="-0.14018952298406234"/>
                  <c:y val="-0.20989660948582065"/>
                </c:manualLayout>
              </c:layout>
              <c:tx>
                <c:rich>
                  <a:bodyPr/>
                  <a:lstStyle/>
                  <a:p>
                    <a:fld id="{64789857-4E50-4E4B-BECD-4B3E016816BC}" type="PERCENTAGE">
                      <a:rPr lang="en-US" baseline="0" smtClean="0"/>
                      <a:pPr/>
                      <a:t>[PORCENTAJE]</a:t>
                    </a:fld>
                    <a:endParaRPr lang="en-GB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4C2-4D6C-886B-A414B2D792FF}"/>
                </c:ext>
              </c:extLst>
            </c:dLbl>
            <c:dLbl>
              <c:idx val="1"/>
              <c:layout>
                <c:manualLayout>
                  <c:x val="0.10623313599711237"/>
                  <c:y val="0.19210964548622389"/>
                </c:manualLayout>
              </c:layout>
              <c:tx>
                <c:rich>
                  <a:bodyPr/>
                  <a:lstStyle/>
                  <a:p>
                    <a:fld id="{C2CA7BC9-6569-4DC5-A73F-C531B2BF6BE6}" type="PERCENTAGE">
                      <a:rPr lang="en-US" baseline="0" smtClean="0"/>
                      <a:pPr/>
                      <a:t>[PORCENTAJE]</a:t>
                    </a:fld>
                    <a:endParaRPr lang="en-GB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4C2-4D6C-886B-A414B2D792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iOS</c:v>
                </c:pt>
                <c:pt idx="1">
                  <c:v>Android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1664</c:v>
                </c:pt>
                <c:pt idx="1">
                  <c:v>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C2-4D6C-886B-A414B2D792FF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4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DDF4A7-CC8E-277D-7B43-9BFCB12176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F3FBE63-5EB0-FBDC-38B8-658775CEF4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E47069-ACC5-2818-234A-809A3DF0B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D9D3-CD5D-384E-BF03-5BFDD5B63C65}" type="datetimeFigureOut">
              <a:rPr lang="en-GB" smtClean="0"/>
              <a:t>20/12/2024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CB711E-29DF-B131-F5C2-EFB9ADA49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03526D-39AA-E29D-FD67-7EE59D0B4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16.01.23_V1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0207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5EF0A1-D1F1-7D3D-1E65-BC18B1E63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B3C62E9-D61C-1381-E23C-973D508FBB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01372F-24B6-C30A-F6EF-1123F4C93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D9D3-CD5D-384E-BF03-5BFDD5B63C65}" type="datetimeFigureOut">
              <a:rPr lang="en-GB" smtClean="0"/>
              <a:t>20/12/2024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FBEB3B-B8F1-1A5F-DD8C-6D5793836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F23E69-4CF6-3059-A856-38B43477E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16.01.23_V1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8327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255C7C4-0D21-1928-F1A4-A47523CC90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5C915A9-80E2-1C7E-57D6-D84345B9EC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788D19-9602-1F9A-CC85-E787B2626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D9D3-CD5D-384E-BF03-5BFDD5B63C65}" type="datetimeFigureOut">
              <a:rPr lang="en-GB" smtClean="0"/>
              <a:t>20/12/2024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1E7FF4-6776-83D6-0DA0-7E50D68F9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617F6F-B3D9-4636-F7B2-8B5D10A6C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16.01.23_V1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2700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CDB63D-851B-D23F-6EA1-528376D28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CC4D53-0341-894E-5265-AEE2EE7E2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413983-A34B-8C12-2CCA-19F77B06F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D9D3-CD5D-384E-BF03-5BFDD5B63C65}" type="datetimeFigureOut">
              <a:rPr lang="en-GB" smtClean="0"/>
              <a:t>20/12/2024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AD9782-4C8C-60CD-6589-87AB6D755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BB5C34-C7AF-699E-5964-381C8D4C4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16.01.23_V1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4882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6F63F8-7B91-137A-0D20-842FD6E2B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E475A43-BC21-8AE8-87CE-3F73096EEC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2BD1E1-A8AF-70A9-87E2-99F06B448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D9D3-CD5D-384E-BF03-5BFDD5B63C65}" type="datetimeFigureOut">
              <a:rPr lang="en-GB" smtClean="0"/>
              <a:t>20/12/2024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35A45F-F006-98A1-2B7A-F19C650B8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A0B8D9-F836-F87F-6C3B-E9B6EC596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16.01.23_V1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9827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546C58-EB18-6DAF-3FA2-5BE63CB87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7D8758-4DB9-76BA-9BC3-83FCB9E7B7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8266CE-830A-F277-D95E-6125FB4811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DA28941-20EF-9634-659D-DFC37F24B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D9D3-CD5D-384E-BF03-5BFDD5B63C65}" type="datetimeFigureOut">
              <a:rPr lang="en-GB" smtClean="0"/>
              <a:t>20/12/2024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B095F24-7AE8-8CFA-1542-ECAE8B5CA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70C6FFA-E0D1-648C-108E-9BF89B999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16.01.23_V1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8003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556933-E4D9-947D-E32C-14D88A9FC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CB5435F-A0C2-680B-B87A-9C2A6A846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AA85F94-FC87-64D5-FEEB-B63620340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2A2D94C-DD4D-F818-DA0D-EAE05CEA14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5ECA3AB-AC55-E3DD-2117-89467037D6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58BBEE2-C342-DC36-26E5-A0486249F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D9D3-CD5D-384E-BF03-5BFDD5B63C65}" type="datetimeFigureOut">
              <a:rPr lang="en-GB" smtClean="0"/>
              <a:t>20/12/2024</a:t>
            </a:fld>
            <a:endParaRPr lang="en-GB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04A1AA7-764F-CC6D-70EA-64E721F57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D3AEDBB-1B9F-F661-5EAB-FC86F38E5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16.01.23_V1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7669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FC4223-D15C-3828-143A-10A0024F9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B42B201-8A88-9A03-A217-7D5688CBE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D9D3-CD5D-384E-BF03-5BFDD5B63C65}" type="datetimeFigureOut">
              <a:rPr lang="en-GB" smtClean="0"/>
              <a:t>20/12/2024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48C5870-1CA5-6A2F-3007-17604F083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3D3910F-8856-2E9A-002B-EED320B6F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16.01.23_V1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0484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E1A86AB-83BC-0D8D-8D43-00806072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D9D3-CD5D-384E-BF03-5BFDD5B63C65}" type="datetimeFigureOut">
              <a:rPr lang="en-GB" smtClean="0"/>
              <a:t>20/12/2024</a:t>
            </a:fld>
            <a:endParaRPr lang="en-GB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9427FF0-9664-4B92-7232-6BF16E328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50800BA-4385-4A72-01C6-1078EAD5B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16.01.23_V1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8209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E2A1CF-922B-4DDA-6F95-9CB97039F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E3BA6C-7DC8-5FC3-65CD-1A62EB379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2CB399B-4D50-1963-3249-3D894495C2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759E918-624B-C116-5AFC-F2CD2C253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D9D3-CD5D-384E-BF03-5BFDD5B63C65}" type="datetimeFigureOut">
              <a:rPr lang="en-GB" smtClean="0"/>
              <a:t>20/12/2024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79B5721-F2F7-47AD-3DAB-4F7E6BC84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256809D-0783-CD11-ADD9-3D9E64CF3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16.01.23_V1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5998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E99856-599A-0FC0-2FFB-807B181C9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AC8F279-4073-EEC0-75AE-C75523233A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0073E90-4D7E-4A8F-FFD4-38BD4BE71E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034DA2-79D2-E5C3-BAD1-786A36852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DD9D3-CD5D-384E-BF03-5BFDD5B63C65}" type="datetimeFigureOut">
              <a:rPr lang="en-GB" smtClean="0"/>
              <a:t>20/12/2024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7659A5-AEFC-9065-B706-4CED8650C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63F6A05-4ACC-0F8E-D654-57E87B2E2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16.01.23_V1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138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8F38FC0-23D9-779A-ED01-251156ADC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FAC436A-B5A3-7663-8237-40516347A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BBE2AA-1680-1909-9025-55005280C8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DD9D3-CD5D-384E-BF03-5BFDD5B63C65}" type="datetimeFigureOut">
              <a:rPr lang="en-GB" smtClean="0"/>
              <a:t>20/12/2024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597A7D-5B1A-425C-4FC4-4E3FB632B2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789DFB-1A56-BE05-F7E7-64784CD635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16.01.23_V1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096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2CCDE7A5-2FA6-2A48-923B-E9CFF95E55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76985" y="2096794"/>
            <a:ext cx="2838029" cy="603836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BCB50BD2-0082-C342-91B9-966657CFA8AA}"/>
              </a:ext>
            </a:extLst>
          </p:cNvPr>
          <p:cNvSpPr/>
          <p:nvPr/>
        </p:nvSpPr>
        <p:spPr>
          <a:xfrm>
            <a:off x="0" y="6321287"/>
            <a:ext cx="12192000" cy="536713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39A90E2-5DB9-3740-9B4A-6C184016AEF9}"/>
              </a:ext>
            </a:extLst>
          </p:cNvPr>
          <p:cNvSpPr/>
          <p:nvPr/>
        </p:nvSpPr>
        <p:spPr>
          <a:xfrm>
            <a:off x="3048000" y="2998450"/>
            <a:ext cx="6096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3600" b="1" dirty="0">
                <a:solidFill>
                  <a:srgbClr val="FF9933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ADO </a:t>
            </a:r>
            <a:r>
              <a:rPr lang="es-ES" sz="3600" b="1" dirty="0" err="1">
                <a:solidFill>
                  <a:srgbClr val="FF9933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OncoPulse</a:t>
            </a:r>
            <a:br>
              <a:rPr lang="es-ES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</a:b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18. August 2023 – 20.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Dezember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612320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8680C6F7-FED4-BD6E-1CCC-2CAB26E84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6873" y="5977165"/>
            <a:ext cx="2468940" cy="53046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7C31AC2-148B-3ADC-6FA5-E135F5B0285A}"/>
              </a:ext>
            </a:extLst>
          </p:cNvPr>
          <p:cNvSpPr txBox="1"/>
          <p:nvPr/>
        </p:nvSpPr>
        <p:spPr>
          <a:xfrm>
            <a:off x="6245668" y="480366"/>
            <a:ext cx="5738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Website</a:t>
            </a:r>
            <a:r>
              <a:rPr lang="es-ES" sz="2000" b="1" dirty="0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&amp; Mobile - </a:t>
            </a:r>
            <a:r>
              <a:rPr lang="es-ES" sz="20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Verteilung</a:t>
            </a:r>
            <a:r>
              <a:rPr lang="es-E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20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der</a:t>
            </a:r>
            <a:r>
              <a:rPr lang="es-E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20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Tageszeiten</a:t>
            </a:r>
            <a:endParaRPr lang="es-ES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82FE335-B83C-3C58-D958-6516C819C88A}"/>
              </a:ext>
            </a:extLst>
          </p:cNvPr>
          <p:cNvSpPr txBox="1"/>
          <p:nvPr/>
        </p:nvSpPr>
        <p:spPr>
          <a:xfrm>
            <a:off x="270915" y="493941"/>
            <a:ext cx="5479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Website</a:t>
            </a:r>
            <a:r>
              <a:rPr lang="es-ES" sz="2000" b="1" dirty="0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&amp; Mobile 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-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Verweildauer</a:t>
            </a:r>
            <a:endParaRPr lang="es-ES" sz="20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8561E8B-8851-A20E-2DFD-C9744380A39C}"/>
              </a:ext>
            </a:extLst>
          </p:cNvPr>
          <p:cNvSpPr txBox="1"/>
          <p:nvPr/>
        </p:nvSpPr>
        <p:spPr>
          <a:xfrm>
            <a:off x="327080" y="3121204"/>
            <a:ext cx="9111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Website</a:t>
            </a:r>
            <a:r>
              <a:rPr lang="es-ES" sz="2000" b="1" dirty="0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&amp; Mobile - </a:t>
            </a:r>
            <a:r>
              <a:rPr lang="de-DE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Anzahl der Seitenaufrufe / Durchschnitt</a:t>
            </a:r>
            <a:endParaRPr lang="es-ES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739438E-9D38-5D9C-D05A-A15384E16A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615" y="963666"/>
            <a:ext cx="5955263" cy="155337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7DB6A78-A0B8-2B57-9254-0537B20FD0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7878" y="950091"/>
            <a:ext cx="5955263" cy="150049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13E4337-CC62-DD44-06D3-B8BB86B94E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080" y="3521314"/>
            <a:ext cx="9609996" cy="236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42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8680C6F7-FED4-BD6E-1CCC-2CAB26E84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6873" y="5977165"/>
            <a:ext cx="2468940" cy="53046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7C31AC2-148B-3ADC-6FA5-E135F5B0285A}"/>
              </a:ext>
            </a:extLst>
          </p:cNvPr>
          <p:cNvSpPr txBox="1"/>
          <p:nvPr/>
        </p:nvSpPr>
        <p:spPr>
          <a:xfrm>
            <a:off x="612396" y="512739"/>
            <a:ext cx="7856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Website</a:t>
            </a:r>
            <a:r>
              <a:rPr lang="es-ES" sz="2000" b="1" dirty="0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&amp; Mobile 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-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Wiederkehrende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Nutzer</a:t>
            </a:r>
            <a:endParaRPr lang="es-ES" sz="20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701A96C-085F-9182-9E5F-F96C8AD6B380}"/>
              </a:ext>
            </a:extLst>
          </p:cNvPr>
          <p:cNvSpPr txBox="1"/>
          <p:nvPr/>
        </p:nvSpPr>
        <p:spPr>
          <a:xfrm>
            <a:off x="1080781" y="3712871"/>
            <a:ext cx="9268437" cy="1530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22.358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Wiederkehrende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Nutzer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 min 51s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durchschnittliche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Sitzungsdaueraverage</a:t>
            </a:r>
            <a:endParaRPr lang="es-ES" sz="1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6,4 </a:t>
            </a:r>
            <a:r>
              <a:rPr lang="de-DE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Aktionen (Seitenaufrufe, Downloads, externe Links und interne Seitenaufrufe) pro Besuch</a:t>
            </a:r>
            <a:endParaRPr lang="es-ES" sz="1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142.801 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Aktionen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nach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zurückkehrenden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Besuchen</a:t>
            </a:r>
            <a:endParaRPr lang="es-ES" sz="1600" dirty="0"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D5E8584-5811-BE5F-7948-2BC9D82084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21453"/>
            <a:ext cx="12192000" cy="218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523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8680C6F7-FED4-BD6E-1CCC-2CAB26E84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6873" y="5977165"/>
            <a:ext cx="2468940" cy="53046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9DC8A4E-8AF9-FC48-95B2-1957BCD1B90A}"/>
              </a:ext>
            </a:extLst>
          </p:cNvPr>
          <p:cNvSpPr txBox="1"/>
          <p:nvPr/>
        </p:nvSpPr>
        <p:spPr>
          <a:xfrm>
            <a:off x="612395" y="512739"/>
            <a:ext cx="8281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Website</a:t>
            </a:r>
            <a:r>
              <a:rPr lang="es-ES" sz="2000" b="1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– </a:t>
            </a:r>
            <a:r>
              <a:rPr lang="de-DE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Anzahl ausgelöster Aktionen von Login bis Logout</a:t>
            </a:r>
            <a:endParaRPr lang="es-ES" sz="20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6247C0E-1E3E-ED74-F951-CAB94585D705}"/>
              </a:ext>
            </a:extLst>
          </p:cNvPr>
          <p:cNvSpPr txBox="1"/>
          <p:nvPr/>
        </p:nvSpPr>
        <p:spPr>
          <a:xfrm>
            <a:off x="1251284" y="1919445"/>
            <a:ext cx="10619873" cy="879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4.5</a:t>
            </a:r>
            <a:r>
              <a:rPr lang="es-ES" sz="18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de-DE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Aktionen (Seitenaufrufe, Downloads, externe Links und interne Seitenaufrufe) pro Besuch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8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158</a:t>
            </a:r>
            <a:r>
              <a:rPr lang="es-E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8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max</a:t>
            </a:r>
            <a:r>
              <a:rPr lang="es-E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</a:t>
            </a:r>
            <a:r>
              <a:rPr lang="es-ES" sz="18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Aktionen</a:t>
            </a:r>
            <a:r>
              <a:rPr lang="es-E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in </a:t>
            </a:r>
            <a:r>
              <a:rPr lang="es-ES" sz="18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einem</a:t>
            </a:r>
            <a:r>
              <a:rPr lang="es-ES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8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Besuch</a:t>
            </a:r>
            <a:endParaRPr lang="es-ES" sz="1800" dirty="0">
              <a:latin typeface="Open Sans Light" panose="020B0606030504020204" pitchFamily="34" charset="0"/>
              <a:ea typeface="Open Sans Light" panose="020B0606030504020204" pitchFamily="34" charset="0"/>
              <a:cs typeface="Open Sans Light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106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8680C6F7-FED4-BD6E-1CCC-2CAB26E84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6873" y="5977165"/>
            <a:ext cx="2468940" cy="530462"/>
          </a:xfrm>
          <a:prstGeom prst="rect">
            <a:avLst/>
          </a:prstGeom>
        </p:spPr>
      </p:pic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0278A9D5-0968-E56D-B1B9-B939B048D9C7}"/>
              </a:ext>
            </a:extLst>
          </p:cNvPr>
          <p:cNvGraphicFramePr/>
          <p:nvPr/>
        </p:nvGraphicFramePr>
        <p:xfrm>
          <a:off x="4290432" y="1925872"/>
          <a:ext cx="4823835" cy="3250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4A228172-68F4-4945-B093-358EA3CB2095}"/>
              </a:ext>
            </a:extLst>
          </p:cNvPr>
          <p:cNvSpPr txBox="1"/>
          <p:nvPr/>
        </p:nvSpPr>
        <p:spPr>
          <a:xfrm>
            <a:off x="612396" y="512739"/>
            <a:ext cx="32850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Website</a:t>
            </a:r>
            <a:r>
              <a:rPr lang="es-ES" sz="2000" b="1" dirty="0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&amp; Mobile -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Downloads</a:t>
            </a:r>
            <a:endParaRPr lang="es-ES" sz="2000" b="1" dirty="0"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7994E88-5C85-26FB-6A29-0BBCA75ED3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1733" y="0"/>
            <a:ext cx="67812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285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8680C6F7-FED4-BD6E-1CCC-2CAB26E84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6873" y="5977165"/>
            <a:ext cx="2468940" cy="530462"/>
          </a:xfrm>
          <a:prstGeom prst="rect">
            <a:avLst/>
          </a:prstGeom>
        </p:spPr>
      </p:pic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0278A9D5-0968-E56D-B1B9-B939B048D9C7}"/>
              </a:ext>
            </a:extLst>
          </p:cNvPr>
          <p:cNvGraphicFramePr/>
          <p:nvPr/>
        </p:nvGraphicFramePr>
        <p:xfrm>
          <a:off x="4290432" y="1925872"/>
          <a:ext cx="4823835" cy="3250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4A228172-68F4-4945-B093-358EA3CB2095}"/>
              </a:ext>
            </a:extLst>
          </p:cNvPr>
          <p:cNvSpPr txBox="1"/>
          <p:nvPr/>
        </p:nvSpPr>
        <p:spPr>
          <a:xfrm>
            <a:off x="612396" y="512739"/>
            <a:ext cx="5738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Website</a:t>
            </a:r>
            <a:r>
              <a:rPr lang="es-ES" sz="2000" b="1" dirty="0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&amp; Mobile –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Einstiegslinks</a:t>
            </a:r>
            <a:endParaRPr lang="es-ES" sz="2000" b="1" dirty="0"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8C1285E-58C6-7E9A-7FB1-2D1F467BC5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8062" y="1075258"/>
            <a:ext cx="7617372" cy="495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095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8680C6F7-FED4-BD6E-1CCC-2CAB26E84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6873" y="5977165"/>
            <a:ext cx="2468940" cy="530462"/>
          </a:xfrm>
          <a:prstGeom prst="rect">
            <a:avLst/>
          </a:prstGeom>
        </p:spPr>
      </p:pic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0278A9D5-0968-E56D-B1B9-B939B048D9C7}"/>
              </a:ext>
            </a:extLst>
          </p:cNvPr>
          <p:cNvGraphicFramePr/>
          <p:nvPr/>
        </p:nvGraphicFramePr>
        <p:xfrm>
          <a:off x="4290432" y="1925872"/>
          <a:ext cx="4823835" cy="3250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4A228172-68F4-4945-B093-358EA3CB2095}"/>
              </a:ext>
            </a:extLst>
          </p:cNvPr>
          <p:cNvSpPr txBox="1"/>
          <p:nvPr/>
        </p:nvSpPr>
        <p:spPr>
          <a:xfrm>
            <a:off x="612395" y="512739"/>
            <a:ext cx="11403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Website</a:t>
            </a:r>
            <a:r>
              <a:rPr lang="es-ES" sz="2000" b="1" dirty="0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&amp; Mobile – 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externe Links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geöffnet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/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Outlinks</a:t>
            </a:r>
            <a:endParaRPr lang="es-ES" sz="2000" b="1" dirty="0">
              <a:highlight>
                <a:srgbClr val="FFFF00"/>
              </a:highlight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C6DF8DB-5831-EA63-7850-AE687B4BD8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5775" y="912849"/>
            <a:ext cx="6933797" cy="537696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B839976-7E1C-0C63-BCAD-D7CC4F721F64}"/>
              </a:ext>
            </a:extLst>
          </p:cNvPr>
          <p:cNvSpPr txBox="1"/>
          <p:nvPr/>
        </p:nvSpPr>
        <p:spPr>
          <a:xfrm>
            <a:off x="9800366" y="1038739"/>
            <a:ext cx="9291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solidFill>
                  <a:schemeClr val="bg2">
                    <a:lumMod val="50000"/>
                  </a:schemeClr>
                </a:solidFill>
              </a:rPr>
              <a:t>4</a:t>
            </a:r>
            <a:endParaRPr lang="en-GB" sz="11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674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2BCD2B66-E94E-D64C-8497-5C66543269A1}"/>
              </a:ext>
            </a:extLst>
          </p:cNvPr>
          <p:cNvSpPr txBox="1"/>
          <p:nvPr/>
        </p:nvSpPr>
        <p:spPr>
          <a:xfrm>
            <a:off x="611772" y="512739"/>
            <a:ext cx="6553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Mobile App -</a:t>
            </a:r>
            <a:r>
              <a:rPr lang="es-ES" sz="2000" dirty="0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Downloads</a:t>
            </a:r>
            <a:r>
              <a:rPr lang="es-E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App Store / Google Play</a:t>
            </a:r>
            <a:endParaRPr lang="es-ES" sz="2000" b="1" dirty="0"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8680C6F7-FED4-BD6E-1CCC-2CAB26E84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6873" y="5977165"/>
            <a:ext cx="2468940" cy="530462"/>
          </a:xfrm>
          <a:prstGeom prst="rect">
            <a:avLst/>
          </a:prstGeom>
        </p:spPr>
      </p:pic>
      <p:pic>
        <p:nvPicPr>
          <p:cNvPr id="1030" name="Picture 6" descr="iOS: Historia, resumen de todas las versiones de iOS ya lanzadas, rumores y  fecha de salida del iOS 17 - CERTIDEAL">
            <a:extLst>
              <a:ext uri="{FF2B5EF4-FFF2-40B4-BE49-F238E27FC236}">
                <a16:creationId xmlns:a16="http://schemas.microsoft.com/office/drawing/2014/main" id="{D067CE51-EDAA-3FB5-BF80-07AB9F286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302" y="4353089"/>
            <a:ext cx="1218366" cy="40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ow Google Play Works">
            <a:extLst>
              <a:ext uri="{FF2B5EF4-FFF2-40B4-BE49-F238E27FC236}">
                <a16:creationId xmlns:a16="http://schemas.microsoft.com/office/drawing/2014/main" id="{27517705-E0DD-B4A3-F0D5-7AABBD85E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1025" y="5183835"/>
            <a:ext cx="1011475" cy="53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564657C-4F30-B492-FC49-4A9B36C11702}"/>
              </a:ext>
            </a:extLst>
          </p:cNvPr>
          <p:cNvSpPr txBox="1"/>
          <p:nvPr/>
        </p:nvSpPr>
        <p:spPr>
          <a:xfrm>
            <a:off x="10500668" y="4315172"/>
            <a:ext cx="201562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1.664</a:t>
            </a:r>
          </a:p>
          <a:p>
            <a:endParaRPr lang="es-ES" sz="28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s-ES" sz="28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339</a:t>
            </a:r>
            <a:endParaRPr lang="en-GB" sz="28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GB" dirty="0"/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0278A9D5-0968-E56D-B1B9-B939B048D9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1038453"/>
              </p:ext>
            </p:extLst>
          </p:nvPr>
        </p:nvGraphicFramePr>
        <p:xfrm>
          <a:off x="2759969" y="1521163"/>
          <a:ext cx="5738070" cy="4055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CuadroTexto 6">
            <a:extLst>
              <a:ext uri="{FF2B5EF4-FFF2-40B4-BE49-F238E27FC236}">
                <a16:creationId xmlns:a16="http://schemas.microsoft.com/office/drawing/2014/main" id="{15983CA4-7974-3510-759B-FCBD46FD0CCB}"/>
              </a:ext>
            </a:extLst>
          </p:cNvPr>
          <p:cNvSpPr txBox="1"/>
          <p:nvPr/>
        </p:nvSpPr>
        <p:spPr>
          <a:xfrm>
            <a:off x="9432031" y="81874"/>
            <a:ext cx="252563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endParaRPr lang="en-GB" sz="1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GB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App </a:t>
            </a:r>
            <a:r>
              <a:rPr lang="en-GB" sz="16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Versionen</a:t>
            </a:r>
            <a:r>
              <a:rPr lang="en-GB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: </a:t>
            </a:r>
            <a:br>
              <a:rPr lang="en-GB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GB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Stand Dezember 2024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GB" sz="1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iOS </a:t>
            </a:r>
            <a:r>
              <a:rPr lang="en-GB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1.9.3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GB" sz="1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Android </a:t>
            </a:r>
            <a:r>
              <a:rPr lang="en-GB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1.4.31</a:t>
            </a:r>
          </a:p>
        </p:txBody>
      </p:sp>
    </p:spTree>
    <p:extLst>
      <p:ext uri="{BB962C8B-B14F-4D97-AF65-F5344CB8AC3E}">
        <p14:creationId xmlns:p14="http://schemas.microsoft.com/office/powerpoint/2010/main" val="2229072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8680C6F7-FED4-BD6E-1CCC-2CAB26E84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6873" y="5977165"/>
            <a:ext cx="2468940" cy="53046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863768D-C7C3-7E39-1933-5A561B295B34}"/>
              </a:ext>
            </a:extLst>
          </p:cNvPr>
          <p:cNvSpPr txBox="1"/>
          <p:nvPr/>
        </p:nvSpPr>
        <p:spPr>
          <a:xfrm>
            <a:off x="611772" y="512739"/>
            <a:ext cx="26860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Mobile App / </a:t>
            </a:r>
          </a:p>
          <a:p>
            <a:r>
              <a:rPr lang="de-DE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Anzahl ausgelöster Aktionen von Login bis Logout</a:t>
            </a:r>
            <a:br>
              <a:rPr lang="de-DE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de-DE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Top 20</a:t>
            </a:r>
            <a:endParaRPr lang="es-ES" sz="2000" b="1" dirty="0"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3525C13-5619-0A95-727F-97B543A30E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4018" y="0"/>
            <a:ext cx="56297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65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8680C6F7-FED4-BD6E-1CCC-2CAB26E84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6873" y="5977165"/>
            <a:ext cx="2468940" cy="53046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7C31AC2-148B-3ADC-6FA5-E135F5B0285A}"/>
              </a:ext>
            </a:extLst>
          </p:cNvPr>
          <p:cNvSpPr txBox="1"/>
          <p:nvPr/>
        </p:nvSpPr>
        <p:spPr>
          <a:xfrm>
            <a:off x="612396" y="512739"/>
            <a:ext cx="9358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Website</a:t>
            </a:r>
            <a:r>
              <a:rPr lang="es-ES" sz="2000" b="1" dirty="0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&amp; Mobile 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-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Anzahl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Sitzungen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/ </a:t>
            </a:r>
            <a:r>
              <a:rPr lang="de-CH" sz="2000" b="1" kern="100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Seitenaufrufe</a:t>
            </a:r>
            <a:br>
              <a:rPr lang="es-E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endParaRPr lang="es-ES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701A96C-085F-9182-9E5F-F96C8AD6B380}"/>
              </a:ext>
            </a:extLst>
          </p:cNvPr>
          <p:cNvSpPr txBox="1"/>
          <p:nvPr/>
        </p:nvSpPr>
        <p:spPr>
          <a:xfrm>
            <a:off x="718587" y="3301126"/>
            <a:ext cx="4628366" cy="1530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600" b="1" u="sng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Website</a:t>
            </a:r>
            <a:endParaRPr lang="es-ES" sz="1600" b="1" u="sng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3.288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Sitzungen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13.022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Seitenaufrufe</a:t>
            </a:r>
            <a:endParaRPr lang="es-ES" sz="16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 min 19s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durchschnittliche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Sitzungsdauer</a:t>
            </a:r>
            <a:endParaRPr lang="es-ES" sz="1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CuadroTexto 3">
            <a:extLst>
              <a:ext uri="{FF2B5EF4-FFF2-40B4-BE49-F238E27FC236}">
                <a16:creationId xmlns:a16="http://schemas.microsoft.com/office/drawing/2014/main" id="{5766A45D-E6D0-D0E2-3C53-C93D6E155317}"/>
              </a:ext>
            </a:extLst>
          </p:cNvPr>
          <p:cNvSpPr txBox="1"/>
          <p:nvPr/>
        </p:nvSpPr>
        <p:spPr>
          <a:xfrm>
            <a:off x="5790195" y="4977272"/>
            <a:ext cx="5762106" cy="1530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600" b="1" u="sng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Web &amp; Mobile (Total)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26.933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Sitzungen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120.453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Seitenaufrufe</a:t>
            </a:r>
            <a:endParaRPr lang="es-ES" sz="16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 min 48s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durchschnittliche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Sitzungsdauer</a:t>
            </a:r>
            <a:endParaRPr lang="es-ES" sz="1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CuadroTexto 3">
            <a:extLst>
              <a:ext uri="{FF2B5EF4-FFF2-40B4-BE49-F238E27FC236}">
                <a16:creationId xmlns:a16="http://schemas.microsoft.com/office/drawing/2014/main" id="{9C13239B-EEFD-559B-0F1A-482BD87C5A6C}"/>
              </a:ext>
            </a:extLst>
          </p:cNvPr>
          <p:cNvSpPr txBox="1"/>
          <p:nvPr/>
        </p:nvSpPr>
        <p:spPr>
          <a:xfrm>
            <a:off x="5790195" y="3270252"/>
            <a:ext cx="5226078" cy="1530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600" b="1" u="sng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Mobile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22.902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Sitzungen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107.563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Seitenaufrufe</a:t>
            </a:r>
            <a:endParaRPr lang="es-ES" sz="16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 min 10s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durchschnittliche</a:t>
            </a:r>
            <a:r>
              <a:rPr lang="es-ES" sz="16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1600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Sitzungsdauer</a:t>
            </a:r>
            <a:endParaRPr lang="es-ES" sz="16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C6768E1-6C48-D149-2EC5-A839519F3F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123" y="862208"/>
            <a:ext cx="12030432" cy="254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906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8680C6F7-FED4-BD6E-1CCC-2CAB26E84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6873" y="5977165"/>
            <a:ext cx="2468940" cy="53046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9DC8A4E-8AF9-FC48-95B2-1957BCD1B90A}"/>
              </a:ext>
            </a:extLst>
          </p:cNvPr>
          <p:cNvSpPr txBox="1"/>
          <p:nvPr/>
        </p:nvSpPr>
        <p:spPr>
          <a:xfrm>
            <a:off x="612395" y="512739"/>
            <a:ext cx="103924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Website</a:t>
            </a:r>
            <a:r>
              <a:rPr lang="es-ES" sz="2000" b="1" dirty="0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&amp; Mobile</a:t>
            </a:r>
            <a:r>
              <a:rPr lang="es-ES" sz="20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– </a:t>
            </a:r>
            <a:r>
              <a:rPr lang="de-CH" sz="2000" b="1" kern="100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Anzahl der Benutzer des entsprechenden Geräts</a:t>
            </a:r>
            <a:endParaRPr lang="es-ES" sz="20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867374C-1CD5-3B32-02F0-41D678D54E62}"/>
              </a:ext>
            </a:extLst>
          </p:cNvPr>
          <p:cNvSpPr txBox="1"/>
          <p:nvPr/>
        </p:nvSpPr>
        <p:spPr>
          <a:xfrm>
            <a:off x="189041" y="1270758"/>
            <a:ext cx="828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Geräte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1E95082-5B37-0843-CD6E-0F4E19FA8861}"/>
              </a:ext>
            </a:extLst>
          </p:cNvPr>
          <p:cNvSpPr txBox="1"/>
          <p:nvPr/>
        </p:nvSpPr>
        <p:spPr>
          <a:xfrm>
            <a:off x="6274709" y="1270758"/>
            <a:ext cx="1639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Betriebssystem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E988B7EC-1CD4-ACD3-16B3-F59EF6013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873" y="1780196"/>
            <a:ext cx="5334744" cy="344853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F709A35E-D810-F038-C1A0-A16FBDDD2F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1283" y="1780196"/>
            <a:ext cx="5990650" cy="344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786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8680C6F7-FED4-BD6E-1CCC-2CAB26E84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6873" y="5977165"/>
            <a:ext cx="2468940" cy="53046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9DC8A4E-8AF9-FC48-95B2-1957BCD1B90A}"/>
              </a:ext>
            </a:extLst>
          </p:cNvPr>
          <p:cNvSpPr txBox="1"/>
          <p:nvPr/>
        </p:nvSpPr>
        <p:spPr>
          <a:xfrm>
            <a:off x="612395" y="512739"/>
            <a:ext cx="103924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Website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– </a:t>
            </a:r>
            <a:r>
              <a:rPr lang="de-CH" sz="2000" b="1" kern="100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Anzahl der Benutzer des entsprechenden Geräts</a:t>
            </a:r>
            <a:endParaRPr lang="es-ES" sz="20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867374C-1CD5-3B32-02F0-41D678D54E62}"/>
              </a:ext>
            </a:extLst>
          </p:cNvPr>
          <p:cNvSpPr txBox="1"/>
          <p:nvPr/>
        </p:nvSpPr>
        <p:spPr>
          <a:xfrm>
            <a:off x="189041" y="1270758"/>
            <a:ext cx="828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Geräte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1E95082-5B37-0843-CD6E-0F4E19FA8861}"/>
              </a:ext>
            </a:extLst>
          </p:cNvPr>
          <p:cNvSpPr txBox="1"/>
          <p:nvPr/>
        </p:nvSpPr>
        <p:spPr>
          <a:xfrm>
            <a:off x="6274709" y="1270758"/>
            <a:ext cx="1639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Betriebssystem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A3A9A65-5B86-45EF-6FE8-614193B7DC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873" y="1862447"/>
            <a:ext cx="5772956" cy="372479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60CE7A2-B819-5E07-186F-93CD99AF63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2466" y="1843395"/>
            <a:ext cx="5563376" cy="374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107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8680C6F7-FED4-BD6E-1CCC-2CAB26E84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6873" y="5977165"/>
            <a:ext cx="2468940" cy="53046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9DC8A4E-8AF9-FC48-95B2-1957BCD1B90A}"/>
              </a:ext>
            </a:extLst>
          </p:cNvPr>
          <p:cNvSpPr txBox="1"/>
          <p:nvPr/>
        </p:nvSpPr>
        <p:spPr>
          <a:xfrm>
            <a:off x="612395" y="512739"/>
            <a:ext cx="103924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Mobile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– </a:t>
            </a:r>
            <a:r>
              <a:rPr lang="de-CH" sz="2000" b="1" kern="100" dirty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Anzahl der Benutzer des entsprechenden Geräts</a:t>
            </a:r>
            <a:endParaRPr lang="es-ES" sz="20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867374C-1CD5-3B32-02F0-41D678D54E62}"/>
              </a:ext>
            </a:extLst>
          </p:cNvPr>
          <p:cNvSpPr txBox="1"/>
          <p:nvPr/>
        </p:nvSpPr>
        <p:spPr>
          <a:xfrm>
            <a:off x="198051" y="1270758"/>
            <a:ext cx="828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Geräte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1E95082-5B37-0843-CD6E-0F4E19FA8861}"/>
              </a:ext>
            </a:extLst>
          </p:cNvPr>
          <p:cNvSpPr txBox="1"/>
          <p:nvPr/>
        </p:nvSpPr>
        <p:spPr>
          <a:xfrm>
            <a:off x="6274709" y="1270758"/>
            <a:ext cx="1639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Betriebssystem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AFDC455-423F-4956-D044-49F70A06E6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4708" y="1689526"/>
            <a:ext cx="5759477" cy="3387928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984C25E7-880F-7BB3-095B-DFCE5C5E70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873" y="1689525"/>
            <a:ext cx="5668166" cy="335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084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8680C6F7-FED4-BD6E-1CCC-2CAB26E84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6873" y="5977165"/>
            <a:ext cx="2468940" cy="53046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9DC8A4E-8AF9-FC48-95B2-1957BCD1B90A}"/>
              </a:ext>
            </a:extLst>
          </p:cNvPr>
          <p:cNvSpPr txBox="1"/>
          <p:nvPr/>
        </p:nvSpPr>
        <p:spPr>
          <a:xfrm>
            <a:off x="612395" y="512739"/>
            <a:ext cx="10425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Website</a:t>
            </a:r>
            <a:r>
              <a:rPr lang="es-ES" sz="2000" b="1" dirty="0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&amp; Mobile</a:t>
            </a:r>
            <a:r>
              <a:rPr lang="es-ES" sz="2000" b="1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–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Anzahl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der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Nutzer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des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entsprechenden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Browsers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2F72B9E-1A65-8387-47F1-4AA579199E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5653" y="1399892"/>
            <a:ext cx="6220693" cy="405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03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8680C6F7-FED4-BD6E-1CCC-2CAB26E84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6873" y="5977165"/>
            <a:ext cx="2468940" cy="53046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9DC8A4E-8AF9-FC48-95B2-1957BCD1B90A}"/>
              </a:ext>
            </a:extLst>
          </p:cNvPr>
          <p:cNvSpPr txBox="1"/>
          <p:nvPr/>
        </p:nvSpPr>
        <p:spPr>
          <a:xfrm>
            <a:off x="612395" y="512739"/>
            <a:ext cx="8281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Website</a:t>
            </a:r>
            <a:r>
              <a:rPr lang="es-ES" sz="2000" b="1" dirty="0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&amp; Mobile</a:t>
            </a:r>
            <a:r>
              <a:rPr lang="es-ES" sz="2000" b="1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–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Anzahl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Aufrufe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der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einzelnen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Seiten</a:t>
            </a:r>
            <a:endParaRPr lang="es-ES" sz="20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9EF8DFC-1959-0C20-F4B3-5761768526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750" y="912849"/>
            <a:ext cx="9262898" cy="499846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3608707-0586-3604-CBC3-ECCB86BA4689}"/>
              </a:ext>
            </a:extLst>
          </p:cNvPr>
          <p:cNvSpPr txBox="1"/>
          <p:nvPr/>
        </p:nvSpPr>
        <p:spPr>
          <a:xfrm>
            <a:off x="10085592" y="1097222"/>
            <a:ext cx="1117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9.907</a:t>
            </a: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55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8680C6F7-FED4-BD6E-1CCC-2CAB26E84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6873" y="5977165"/>
            <a:ext cx="2468940" cy="53046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9DC8A4E-8AF9-FC48-95B2-1957BCD1B90A}"/>
              </a:ext>
            </a:extLst>
          </p:cNvPr>
          <p:cNvSpPr txBox="1"/>
          <p:nvPr/>
        </p:nvSpPr>
        <p:spPr>
          <a:xfrm>
            <a:off x="612395" y="512739"/>
            <a:ext cx="8281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Mobile</a:t>
            </a:r>
            <a:r>
              <a:rPr lang="es-ES" sz="2000" b="1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–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Anzahl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Aufrufe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der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einzelnen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Seiten</a:t>
            </a:r>
            <a:endParaRPr lang="es-ES" sz="20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CDD07F1-6A17-0C66-3241-917523493B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750" y="1181100"/>
            <a:ext cx="100965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809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8680C6F7-FED4-BD6E-1CCC-2CAB26E84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6873" y="5977165"/>
            <a:ext cx="2468940" cy="53046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9DC8A4E-8AF9-FC48-95B2-1957BCD1B90A}"/>
              </a:ext>
            </a:extLst>
          </p:cNvPr>
          <p:cNvSpPr txBox="1"/>
          <p:nvPr/>
        </p:nvSpPr>
        <p:spPr>
          <a:xfrm>
            <a:off x="612395" y="512739"/>
            <a:ext cx="8281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rgbClr val="FF99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Website</a:t>
            </a:r>
            <a:r>
              <a:rPr lang="es-ES" sz="2000" b="1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 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–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Anzahl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Aufrufe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der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einzelnen</a:t>
            </a:r>
            <a:r>
              <a:rPr lang="es-ES" sz="20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s-ES" sz="2000" b="1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Seiten</a:t>
            </a:r>
            <a:endParaRPr lang="es-ES" sz="20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C052987-F778-11E4-E0BD-594FF91B00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750" y="1181100"/>
            <a:ext cx="100965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5298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474</TotalTime>
  <Words>265</Words>
  <Application>Microsoft Office PowerPoint</Application>
  <PresentationFormat>Panorámica</PresentationFormat>
  <Paragraphs>57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Open Sans ExtraBold</vt:lpstr>
      <vt:lpstr>Open Sans Light</vt:lpstr>
      <vt:lpstr>Open Sans Semibold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Vahid Djamei</dc:creator>
  <cp:lastModifiedBy>Angela Künzler</cp:lastModifiedBy>
  <cp:revision>273</cp:revision>
  <dcterms:created xsi:type="dcterms:W3CDTF">2023-01-09T10:36:16Z</dcterms:created>
  <dcterms:modified xsi:type="dcterms:W3CDTF">2024-12-20T12:37:18Z</dcterms:modified>
</cp:coreProperties>
</file>